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83" r:id="rId2"/>
    <p:sldId id="290" r:id="rId3"/>
    <p:sldId id="505" r:id="rId4"/>
    <p:sldId id="463" r:id="rId5"/>
    <p:sldId id="464" r:id="rId6"/>
    <p:sldId id="614" r:id="rId7"/>
    <p:sldId id="618" r:id="rId8"/>
    <p:sldId id="619" r:id="rId9"/>
    <p:sldId id="620" r:id="rId10"/>
    <p:sldId id="621" r:id="rId11"/>
    <p:sldId id="622" r:id="rId12"/>
    <p:sldId id="623" r:id="rId13"/>
    <p:sldId id="624" r:id="rId14"/>
    <p:sldId id="631" r:id="rId15"/>
    <p:sldId id="632" r:id="rId16"/>
    <p:sldId id="633" r:id="rId17"/>
    <p:sldId id="625" r:id="rId18"/>
    <p:sldId id="626" r:id="rId19"/>
    <p:sldId id="627" r:id="rId20"/>
    <p:sldId id="628" r:id="rId21"/>
    <p:sldId id="629" r:id="rId22"/>
    <p:sldId id="630" r:id="rId23"/>
    <p:sldId id="634" r:id="rId24"/>
    <p:sldId id="635" r:id="rId25"/>
    <p:sldId id="636" r:id="rId26"/>
    <p:sldId id="637" r:id="rId27"/>
    <p:sldId id="646" r:id="rId28"/>
    <p:sldId id="638" r:id="rId29"/>
    <p:sldId id="641" r:id="rId30"/>
    <p:sldId id="596" r:id="rId31"/>
    <p:sldId id="639" r:id="rId32"/>
    <p:sldId id="640" r:id="rId33"/>
    <p:sldId id="642" r:id="rId34"/>
    <p:sldId id="643" r:id="rId35"/>
    <p:sldId id="644" r:id="rId36"/>
    <p:sldId id="645" r:id="rId37"/>
    <p:sldId id="483" r:id="rId38"/>
    <p:sldId id="484" r:id="rId39"/>
    <p:sldId id="489" r:id="rId40"/>
    <p:sldId id="487" r:id="rId41"/>
    <p:sldId id="312" r:id="rId42"/>
    <p:sldId id="394" r:id="rId4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8">
          <p15:clr>
            <a:srgbClr val="A4A3A4"/>
          </p15:clr>
        </p15:guide>
        <p15:guide id="2" pos="28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13">
          <p15:clr>
            <a:srgbClr val="A4A3A4"/>
          </p15:clr>
        </p15:guide>
        <p15:guide id="2" pos="21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D8"/>
    <a:srgbClr val="000000"/>
    <a:srgbClr val="6C6C6C"/>
    <a:srgbClr val="92D050"/>
    <a:srgbClr val="E5E5E5"/>
    <a:srgbClr val="009ADA"/>
    <a:srgbClr val="238CBB"/>
    <a:srgbClr val="2BAEE9"/>
    <a:srgbClr val="0B9FDD"/>
    <a:srgbClr val="56B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8927" autoAdjust="0"/>
  </p:normalViewPr>
  <p:slideViewPr>
    <p:cSldViewPr>
      <p:cViewPr varScale="1">
        <p:scale>
          <a:sx n="102" d="100"/>
          <a:sy n="102" d="100"/>
        </p:scale>
        <p:origin x="114" y="156"/>
      </p:cViewPr>
      <p:guideLst>
        <p:guide orient="horz" pos="1638"/>
        <p:guide pos="2886"/>
      </p:guideLst>
    </p:cSldViewPr>
  </p:slideViewPr>
  <p:outlineViewPr>
    <p:cViewPr>
      <p:scale>
        <a:sx n="33" d="100"/>
        <a:sy n="33" d="100"/>
      </p:scale>
      <p:origin x="0" y="141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90"/>
      </p:cViewPr>
      <p:guideLst>
        <p:guide orient="horz" pos="2913"/>
        <p:guide pos="216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5F6AE-2A9C-4C1F-879E-3928AA6E32CC}" type="datetimeFigureOut">
              <a:rPr lang="zh-CN" altLang="en-US" smtClean="0"/>
              <a:t>2019/2/27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F4CAB-82FF-4C6F-A859-CAD40DD826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0AFA2-8F2F-4EE5-AEC6-84D8330F4D06}" type="datetimeFigureOut">
              <a:rPr lang="zh-CN" altLang="en-US" smtClean="0"/>
              <a:t>2019/2/27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5495B-CF7F-4BEC-B2E8-B1A8532E7D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en-US" altLang="zh-CN"/>
          </a:p>
          <a:p>
            <a:r>
              <a:rPr lang="zh-CN" altLang="en-US">
                <a:sym typeface="+mn-ea"/>
              </a:rPr>
              <a:t>此处简单讲解即可，到后面的具体案例中再详细讲解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、演示案例时讲解键盘事件的用法，演示不同的按键产生不同的效果；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、说明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append( )</a:t>
            </a:r>
            <a:r>
              <a:rPr lang="zh-CN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方法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的用法，后面会详细讲解；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教学指导：简单介绍，学员了解即可；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zh-CN" altLang="en-US"/>
          </a:p>
          <a:p>
            <a:r>
              <a:rPr lang="zh-CN" altLang="en-US">
                <a:sym typeface="+mn-ea"/>
              </a:rPr>
              <a:t>此案例提供的有需求文档，教员也可让学员打开需求文档自行制作</a:t>
            </a:r>
            <a:endParaRPr lang="zh-CN" altLang="en-US"/>
          </a:p>
          <a:p>
            <a:endParaRPr lang="en-US" altLang="zh-CN" dirty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AD9E53-20CB-4894-BA85-E00BAA7186F7}" type="slidenum">
              <a:rPr lang="zh-CN" altLang="en-US" smtClean="0"/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zh-CN" altLang="en-US"/>
          </a:p>
          <a:p>
            <a:r>
              <a:rPr lang="zh-CN" altLang="en-US">
                <a:sym typeface="+mn-ea"/>
              </a:rPr>
              <a:t>此案例提供的有需求文档，教员也可让学员打开需求文档自行制作</a:t>
            </a:r>
            <a:endParaRPr lang="zh-CN" altLang="en-US"/>
          </a:p>
          <a:p>
            <a:endParaRPr lang="en-US" altLang="zh-CN" dirty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AD9E53-20CB-4894-BA85-E00BAA7186F7}" type="slidenum">
              <a:rPr lang="zh-CN" altLang="en-US" smtClean="0"/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D534A6-B164-41A3-87E3-4302CA3CFA2D}" type="slidenum">
              <a:rPr lang="zh-CN" altLang="en-US" smtClean="0"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此页就是简单介绍在实际开发中除了基础事件外，还有绑定和移除事件即可，后面会详细介绍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讲解完语法及参数后，说明绑定事件时可以单个绑定也可以绑定多个，引出下一页的内容。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通过演示说明实现的效果，然后再讲解代码，让学员理解移除绑定的用法；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引页仅仅说明复合事件讲解方法</a:t>
            </a:r>
            <a:r>
              <a:rPr lang="en-US" altLang="zh-CN" dirty="0">
                <a:sym typeface="+mn-ea"/>
              </a:rPr>
              <a:t>hover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toggle</a:t>
            </a:r>
            <a:r>
              <a:rPr lang="zh-CN" altLang="en-US" dirty="0">
                <a:sym typeface="+mn-ea"/>
              </a:rPr>
              <a:t>即可，然后引出下一页。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边讲解边演示的方法，讲解</a:t>
            </a:r>
            <a:r>
              <a:rPr lang="en-US" altLang="zh-CN" dirty="0">
                <a:sym typeface="+mn-ea"/>
              </a:rPr>
              <a:t>hover</a:t>
            </a:r>
            <a:r>
              <a:rPr lang="zh-CN" altLang="en-US" dirty="0">
                <a:sym typeface="+mn-ea"/>
              </a:rPr>
              <a:t>的用法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在示例</a:t>
            </a:r>
            <a:r>
              <a:rPr lang="en-US" altLang="zh-CN" dirty="0">
                <a:sym typeface="+mn-ea"/>
              </a:rPr>
              <a:t>6</a:t>
            </a:r>
            <a:r>
              <a:rPr lang="zh-CN" altLang="en-US" dirty="0">
                <a:sym typeface="+mn-ea"/>
              </a:rPr>
              <a:t>的基础上，演示</a:t>
            </a:r>
            <a:r>
              <a:rPr lang="en-US" altLang="zh-CN" dirty="0">
                <a:sym typeface="+mn-ea"/>
              </a:rPr>
              <a:t>toggle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 err="1">
                <a:sym typeface="+mn-ea"/>
              </a:rPr>
              <a:t>toggleClass</a:t>
            </a:r>
            <a:r>
              <a:rPr lang="zh-CN" altLang="en-US" dirty="0">
                <a:sym typeface="+mn-ea"/>
              </a:rPr>
              <a:t>两个方法；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在示例</a:t>
            </a:r>
            <a:r>
              <a:rPr lang="en-US" altLang="zh-CN" dirty="0">
                <a:sym typeface="+mn-ea"/>
              </a:rPr>
              <a:t>6</a:t>
            </a:r>
            <a:r>
              <a:rPr lang="zh-CN" altLang="en-US" dirty="0">
                <a:sym typeface="+mn-ea"/>
              </a:rPr>
              <a:t>的基础上，演示</a:t>
            </a:r>
            <a:r>
              <a:rPr lang="en-US" altLang="zh-CN" dirty="0">
                <a:sym typeface="+mn-ea"/>
              </a:rPr>
              <a:t>toggle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 err="1">
                <a:sym typeface="+mn-ea"/>
              </a:rPr>
              <a:t>toggleClass</a:t>
            </a:r>
            <a:r>
              <a:rPr lang="zh-CN" altLang="en-US" dirty="0">
                <a:sym typeface="+mn-ea"/>
              </a:rPr>
              <a:t>两个方法；</a:t>
            </a:r>
            <a:endParaRPr lang="zh-CN" altLang="en-US" dirty="0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489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zh-CN" altLang="en-US"/>
          </a:p>
          <a:p>
            <a:r>
              <a:rPr lang="zh-CN" altLang="en-US">
                <a:sym typeface="+mn-ea"/>
              </a:rPr>
              <a:t>此案例提供的有需求文档，教员也可让学员打开需求文档自行制作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AD9E53-20CB-4894-BA85-E00BAA7186F7}" type="slidenum">
              <a:rPr lang="zh-CN" altLang="en-US" smtClean="0"/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D534A6-B164-41A3-87E3-4302CA3CFA2D}" type="slidenum">
              <a:rPr lang="zh-CN" altLang="en-US" smtClean="0"/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DDF83F-279F-4BE5-856F-323FF0D9C84C}" type="slidenum">
              <a:rPr lang="zh-CN" altLang="en-US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en-US" altLang="zh-CN"/>
          </a:p>
          <a:p>
            <a:r>
              <a:rPr lang="zh-CN" altLang="en-US">
                <a:sym typeface="+mn-ea"/>
              </a:rPr>
              <a:t>此处简单讲解即可，到后面的具体案例中再详细讲解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、讲解两个方法的用法；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、演示示例，通过演示让学员掌握这两个用法；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、与</a:t>
            </a:r>
            <a:r>
              <a:rPr lang="en-US" altLang="zh-CN" dirty="0">
                <a:sym typeface="+mn-ea"/>
              </a:rPr>
              <a:t>show</a:t>
            </a:r>
            <a:r>
              <a:rPr lang="zh-CN" altLang="en-US" dirty="0">
                <a:sym typeface="+mn-ea"/>
              </a:rPr>
              <a:t>（）和</a:t>
            </a:r>
            <a:r>
              <a:rPr lang="en-US" altLang="zh-CN" dirty="0">
                <a:sym typeface="+mn-ea"/>
              </a:rPr>
              <a:t>hide()</a:t>
            </a:r>
            <a:r>
              <a:rPr lang="zh-CN" altLang="en-US" dirty="0">
                <a:sym typeface="+mn-ea"/>
              </a:rPr>
              <a:t>方法中的参数对比讲解</a:t>
            </a:r>
            <a:r>
              <a:rPr lang="en-US" altLang="zh-CN" dirty="0">
                <a:sym typeface="+mn-ea"/>
              </a:rPr>
              <a:t>speed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callback</a:t>
            </a:r>
            <a:r>
              <a:rPr lang="zh-CN" altLang="en-US" dirty="0">
                <a:sym typeface="+mn-ea"/>
              </a:rPr>
              <a:t>；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、通过演示示例，让学员掌握这两个方法的用法，与</a:t>
            </a:r>
            <a:r>
              <a:rPr lang="en-US" altLang="zh-CN" dirty="0">
                <a:sym typeface="+mn-ea"/>
              </a:rPr>
              <a:t>show</a:t>
            </a:r>
            <a:r>
              <a:rPr lang="zh-CN" altLang="en-US" dirty="0">
                <a:sym typeface="+mn-ea"/>
              </a:rPr>
              <a:t>（）和</a:t>
            </a:r>
            <a:r>
              <a:rPr lang="en-US" altLang="zh-CN" dirty="0">
                <a:sym typeface="+mn-ea"/>
              </a:rPr>
              <a:t>hide()</a:t>
            </a:r>
            <a:r>
              <a:rPr lang="zh-CN" altLang="en-US" dirty="0">
                <a:sym typeface="+mn-ea"/>
              </a:rPr>
              <a:t>方法对比讲解；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、与前面讲解的</a:t>
            </a:r>
            <a:r>
              <a:rPr lang="en-US" altLang="zh-CN" dirty="0">
                <a:sym typeface="+mn-ea"/>
              </a:rPr>
              <a:t>show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fadeIn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等</a:t>
            </a:r>
            <a:r>
              <a:rPr lang="zh-CN" altLang="en-US" dirty="0">
                <a:sym typeface="+mn-ea"/>
              </a:rPr>
              <a:t>方法中的参数对比讲解</a:t>
            </a:r>
            <a:r>
              <a:rPr lang="en-US" altLang="zh-CN" dirty="0">
                <a:sym typeface="+mn-ea"/>
              </a:rPr>
              <a:t>speed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callback</a:t>
            </a:r>
            <a:r>
              <a:rPr lang="zh-CN" altLang="en-US" dirty="0">
                <a:sym typeface="+mn-ea"/>
              </a:rPr>
              <a:t>；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、通过演示示例，让学员掌握这两个方法的用法，与</a:t>
            </a:r>
            <a:r>
              <a:rPr lang="en-US" altLang="zh-CN" dirty="0">
                <a:sym typeface="+mn-ea"/>
              </a:rPr>
              <a:t>show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fadeIn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等</a:t>
            </a:r>
            <a:r>
              <a:rPr lang="zh-CN" altLang="en-US" dirty="0">
                <a:sym typeface="+mn-ea"/>
              </a:rPr>
              <a:t>方法对比讲解；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、讲解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animate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语法，讲解参数</a:t>
            </a:r>
            <a:r>
              <a:rPr lang="en-US" altLang="zh-CN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params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speed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callback</a:t>
            </a:r>
            <a:r>
              <a:rPr lang="zh-CN" altLang="en-US" dirty="0">
                <a:sym typeface="+mn-ea"/>
              </a:rPr>
              <a:t>参数的用法与前面动画方法参数对比讲解；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、说明使用自定义动画可以实现英雄难过棍子关的游戏；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、在这里演示动画效果，为下一页实现效果做铺垫；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、此示例有一定的难度，按步骤一步一步演示，不要漏了步骤；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HTML</a:t>
            </a:r>
            <a:r>
              <a:rPr lang="zh-CN" altLang="en-US" dirty="0">
                <a:sym typeface="+mn-ea"/>
              </a:rPr>
              <a:t>代码要讲解一遍，编写的</a:t>
            </a:r>
            <a:r>
              <a:rPr lang="en-US" altLang="zh-CN" dirty="0">
                <a:sym typeface="+mn-ea"/>
              </a:rPr>
              <a:t>CSS</a:t>
            </a:r>
            <a:r>
              <a:rPr lang="zh-CN" altLang="en-US" dirty="0">
                <a:sym typeface="+mn-ea"/>
              </a:rPr>
              <a:t>也要演示，</a:t>
            </a:r>
            <a:r>
              <a:rPr lang="en-US" altLang="zh-CN" dirty="0" err="1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中用到了都要讲解；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、用到了</a:t>
            </a:r>
            <a:r>
              <a:rPr lang="en-US" altLang="zh-CN" dirty="0">
                <a:sym typeface="+mn-ea"/>
              </a:rPr>
              <a:t>CSS3</a:t>
            </a:r>
            <a:r>
              <a:rPr lang="zh-CN" altLang="en-US" dirty="0">
                <a:sym typeface="+mn-ea"/>
              </a:rPr>
              <a:t>中的代码，简单的回顾一下，说明在这里的作用；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、边演示边讲解，要让学员理解实现这个例子的原理，最好让学员在课后自己实现这个例子；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sym typeface="+mn-ea"/>
              </a:rPr>
              <a:t>教学指导：</a:t>
            </a:r>
            <a:endParaRPr lang="zh-CN" altLang="en-US"/>
          </a:p>
          <a:p>
            <a:r>
              <a:rPr lang="zh-CN" altLang="en-US">
                <a:sym typeface="+mn-ea"/>
              </a:rPr>
              <a:t>此案例提供的有需求文档，教员也可让学员打开需求文档自行制作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AD9E53-20CB-4894-BA85-E00BAA7186F7}" type="slidenum">
              <a:rPr lang="zh-CN" altLang="en-US" smtClean="0"/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D534A6-B164-41A3-87E3-4302CA3CFA2D}" type="slidenum">
              <a:rPr lang="zh-CN" altLang="en-US" smtClean="0"/>
              <a:t>38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教学指导；</a:t>
            </a:r>
            <a:endParaRPr lang="en-US" altLang="zh-CN"/>
          </a:p>
          <a:p>
            <a:r>
              <a:rPr lang="zh-CN" altLang="en-US">
                <a:sym typeface="+mn-ea"/>
              </a:rPr>
              <a:t>总结部分</a:t>
            </a:r>
            <a:r>
              <a:rPr lang="zh-CN" altLang="zh-CN">
                <a:sym typeface="+mn-ea"/>
              </a:rPr>
              <a:t>主要达到以下几个目的：</a:t>
            </a:r>
            <a:endParaRPr lang="en-US" altLang="zh-CN"/>
          </a:p>
          <a:p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</a:t>
            </a:r>
            <a:r>
              <a:rPr lang="zh-CN" altLang="zh-CN" b="1">
                <a:sym typeface="+mn-ea"/>
              </a:rPr>
              <a:t>回顾内容</a:t>
            </a:r>
            <a:r>
              <a:rPr lang="zh-CN" altLang="en-US" b="1">
                <a:sym typeface="+mn-ea"/>
              </a:rPr>
              <a:t>。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注意与</a:t>
            </a:r>
            <a:r>
              <a:rPr lang="zh-CN" altLang="zh-CN">
                <a:solidFill>
                  <a:srgbClr val="C00000"/>
                </a:solidFill>
                <a:sym typeface="+mn-ea"/>
              </a:rPr>
              <a:t>与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本章任务和目标</a:t>
            </a:r>
            <a:r>
              <a:rPr lang="zh-CN" altLang="zh-CN">
                <a:solidFill>
                  <a:srgbClr val="C00000"/>
                </a:solidFill>
                <a:sym typeface="+mn-ea"/>
              </a:rPr>
              <a:t>不一样。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本章任务和目标是</a:t>
            </a:r>
            <a:r>
              <a:rPr lang="zh-CN" altLang="zh-CN">
                <a:sym typeface="+mn-ea"/>
              </a:rPr>
              <a:t>是强调</a:t>
            </a:r>
            <a:r>
              <a:rPr lang="zh-CN" altLang="en-US">
                <a:sym typeface="+mn-ea"/>
              </a:rPr>
              <a:t>内容概貌，学到技术，告知要学习什么；总结时，</a:t>
            </a:r>
            <a:r>
              <a:rPr lang="zh-CN" altLang="zh-CN">
                <a:sym typeface="+mn-ea"/>
              </a:rPr>
              <a:t>要格外强调观点，把每一</a:t>
            </a:r>
            <a:r>
              <a:rPr lang="zh-CN" altLang="en-US">
                <a:sym typeface="+mn-ea"/>
              </a:rPr>
              <a:t>个知识点</a:t>
            </a:r>
            <a:r>
              <a:rPr lang="zh-CN" altLang="zh-CN">
                <a:sym typeface="+mn-ea"/>
              </a:rPr>
              <a:t>的观点</a:t>
            </a:r>
            <a:r>
              <a:rPr lang="zh-CN" altLang="en-US">
                <a:sym typeface="+mn-ea"/>
              </a:rPr>
              <a:t>结论</a:t>
            </a:r>
            <a:r>
              <a:rPr lang="zh-CN" altLang="zh-CN">
                <a:sym typeface="+mn-ea"/>
              </a:rPr>
              <a:t>都尽量突出出来。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en-US" altLang="zh-CN" b="1">
                <a:sym typeface="+mn-ea"/>
              </a:rPr>
              <a:t>2</a:t>
            </a:r>
            <a:r>
              <a:rPr lang="zh-CN" altLang="en-US" b="1">
                <a:sym typeface="+mn-ea"/>
              </a:rPr>
              <a:t>、</a:t>
            </a:r>
            <a:r>
              <a:rPr lang="zh-CN" altLang="zh-CN" b="1">
                <a:sym typeface="+mn-ea"/>
              </a:rPr>
              <a:t>整理逻辑</a:t>
            </a:r>
            <a:r>
              <a:rPr lang="zh-CN" altLang="en-US" b="1">
                <a:sym typeface="+mn-ea"/>
              </a:rPr>
              <a:t>。</a:t>
            </a:r>
            <a:r>
              <a:rPr lang="zh-CN" altLang="zh-CN">
                <a:sym typeface="+mn-ea"/>
              </a:rPr>
              <a:t>还应该把观点之间的逻辑联系梳理出来</a:t>
            </a:r>
            <a:r>
              <a:rPr lang="zh-CN" altLang="en-US">
                <a:sym typeface="+mn-ea"/>
              </a:rPr>
              <a:t>。</a:t>
            </a:r>
            <a:r>
              <a:rPr lang="zh-CN" altLang="zh-CN">
                <a:sym typeface="+mn-ea"/>
              </a:rPr>
              <a:t>从而使</a:t>
            </a:r>
            <a:r>
              <a:rPr lang="zh-CN" altLang="en-US">
                <a:sym typeface="+mn-ea"/>
              </a:rPr>
              <a:t>知识</a:t>
            </a:r>
            <a:r>
              <a:rPr lang="zh-CN" altLang="zh-CN">
                <a:sym typeface="+mn-ea"/>
              </a:rPr>
              <a:t>系统化、逻辑化。要帮助</a:t>
            </a:r>
            <a:r>
              <a:rPr lang="zh-CN" altLang="en-US">
                <a:sym typeface="+mn-ea"/>
              </a:rPr>
              <a:t>学员</a:t>
            </a:r>
            <a:r>
              <a:rPr lang="zh-CN" altLang="zh-CN">
                <a:sym typeface="+mn-ea"/>
              </a:rPr>
              <a:t>整清逻辑是总结的一大任务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41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此页简单说明即可，主查引出下一页的事件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pPr marL="0" lvl="2"/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pPr marL="0" lvl="2"/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、简单说明一下各个类事件的就可以了，后面会对每类事件进行详细讲解；</a:t>
            </a:r>
            <a:endParaRPr lang="en-US" altLang="zh-CN" dirty="0"/>
          </a:p>
          <a:p>
            <a:pPr marL="0" lvl="2"/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windows</a:t>
            </a:r>
            <a:r>
              <a:rPr lang="zh-CN" altLang="en-US" dirty="0">
                <a:sym typeface="+mn-ea"/>
              </a:rPr>
              <a:t>事件例如</a:t>
            </a:r>
            <a:r>
              <a:rPr lang="en-US" altLang="zh-CN" dirty="0">
                <a:sym typeface="+mn-ea"/>
              </a:rPr>
              <a:t>ready</a:t>
            </a:r>
            <a:r>
              <a:rPr lang="zh-CN" altLang="en-US" dirty="0">
                <a:sym typeface="+mn-ea"/>
              </a:rPr>
              <a:t>事件在前面已用过，这里简单介绍即可；</a:t>
            </a:r>
            <a:endParaRPr lang="en-US" altLang="zh-CN" dirty="0"/>
          </a:p>
          <a:p>
            <a:pPr marL="0" lvl="2"/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、本章主要介绍鼠标事件、键盘事件和复合事件；</a:t>
            </a:r>
            <a:endParaRPr lang="en-US" altLang="zh-CN" dirty="0"/>
          </a:p>
          <a:p>
            <a:pPr marL="0" lvl="2"/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、表单事件在后面的章节中会详细介绍；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此处简单讲解即可，到后面的具体案例中再详细讲解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、演示案例时讲解鼠标事件的用法；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、重点讲解这两个方法；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教学指导：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主要讲解不同点即可，让学员课后使用</a:t>
            </a:r>
            <a:r>
              <a:rPr lang="en-US" altLang="zh-CN" dirty="0" err="1">
                <a:sym typeface="+mn-ea"/>
              </a:rPr>
              <a:t>mouseleave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 err="1">
                <a:sym typeface="+mn-ea"/>
              </a:rPr>
              <a:t>mouseenter</a:t>
            </a:r>
            <a:r>
              <a:rPr lang="zh-CN" altLang="en-US" dirty="0">
                <a:sym typeface="+mn-ea"/>
              </a:rPr>
              <a:t>实现当当导航菜单，看看两者的用法；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3045" y="207645"/>
            <a:ext cx="8238490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400" b="1">
                <a:solidFill>
                  <a:srgbClr val="009AD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/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840" y="207645"/>
            <a:ext cx="8185785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800" b="1">
                <a:solidFill>
                  <a:srgbClr val="0099D9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/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  <a:p>
            <a:pPr lvl="5" fontAlgn="base"/>
            <a:r>
              <a:rPr lang="zh-CN" altLang="en-US" strike="noStrike" noProof="1"/>
              <a:t>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buFont typeface="Wingdings" panose="05000000000000000000" charset="0"/>
              <a:buChar char=""/>
              <a:defRPr sz="3200"/>
            </a:lvl1pPr>
            <a:lvl2pPr>
              <a:buFont typeface="Wingdings" panose="05000000000000000000" charset="0"/>
              <a:buChar char=""/>
              <a:defRPr sz="2800"/>
            </a:lvl2pPr>
            <a:lvl3pPr>
              <a:buFont typeface="Wingdings" panose="05000000000000000000" charset="0"/>
              <a:buChar char=""/>
              <a:defRPr sz="2400"/>
            </a:lvl3pPr>
            <a:lvl4pPr>
              <a:buFont typeface="Webdings" panose="05030102010509060703" charset="0"/>
              <a:buChar char="4"/>
              <a:defRPr sz="2000"/>
            </a:lvl4pPr>
            <a:lvl5pPr>
              <a:buFont typeface="Wingdings" panose="05000000000000000000" charset="0"/>
              <a:buChar char="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6380" y="349251"/>
            <a:ext cx="3429024" cy="43654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6260" y="797560"/>
            <a:ext cx="8422640" cy="3394075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" y="0"/>
            <a:ext cx="9140842" cy="5143500"/>
          </a:xfrm>
          <a:prstGeom prst="rect">
            <a:avLst/>
          </a:prstGeom>
        </p:spPr>
      </p:pic>
      <p:sp>
        <p:nvSpPr>
          <p:cNvPr id="2051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1635646"/>
            <a:ext cx="7772400" cy="11049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ctr">
            <a:normAutofit/>
          </a:bodyPr>
          <a:lstStyle>
            <a:lvl1pPr lvl="0" algn="ctr">
              <a:defRPr sz="4600" b="1" kern="1200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en-US" altLang="zh-CN" strike="noStrike" noProof="1"/>
              <a:t>16/9</a:t>
            </a:r>
            <a:r>
              <a:rPr lang="zh-CN" altLang="en-US" strike="noStrike" noProof="1"/>
              <a:t>录屏模板</a:t>
            </a:r>
          </a:p>
        </p:txBody>
      </p:sp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4168" y="4544695"/>
            <a:ext cx="2896731" cy="45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" y="0"/>
            <a:ext cx="9140842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84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48260" y="286385"/>
            <a:ext cx="5874385" cy="511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73735" y="977900"/>
            <a:ext cx="7797165" cy="318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/10</a:t>
            </a:r>
            <a:endParaRPr lang="zh-CN" altLang="en-US" dirty="0"/>
          </a:p>
        </p:txBody>
      </p:sp>
      <p:pic>
        <p:nvPicPr>
          <p:cNvPr id="8" name="图片 7" descr="logo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41" y="-7620"/>
            <a:ext cx="1492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0B9FDD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"/>
        <a:defRPr sz="2400" b="1" kern="1200">
          <a:solidFill>
            <a:srgbClr val="009ADA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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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ebdings" panose="05030102010509060703" charset="0"/>
        <a:buChar char="4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"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121"/>
          <p:cNvSpPr>
            <a:spLocks noGrp="1"/>
          </p:cNvSpPr>
          <p:nvPr>
            <p:ph type="ctrTitle"/>
          </p:nvPr>
        </p:nvSpPr>
        <p:spPr>
          <a:xfrm>
            <a:off x="467544" y="1707654"/>
            <a:ext cx="8136904" cy="1440160"/>
          </a:xfrm>
        </p:spPr>
        <p:txBody>
          <a:bodyPr wrap="square" anchor="ctr">
            <a:normAutofit fontScale="90000"/>
          </a:bodyPr>
          <a:lstStyle/>
          <a:p>
            <a:r>
              <a:rPr lang="zh-CN" altLang="zh-CN" sz="5400" dirty="0">
                <a:sym typeface="+mn-ea"/>
              </a:rPr>
              <a:t>第三章</a:t>
            </a:r>
            <a:br>
              <a:rPr lang="zh-CN" altLang="zh-CN" sz="5400" dirty="0">
                <a:sym typeface="+mn-ea"/>
              </a:rPr>
            </a:br>
            <a:r>
              <a:rPr lang="en-US" altLang="zh-CN" sz="5400" dirty="0">
                <a:sym typeface="+mn-ea"/>
              </a:rPr>
              <a:t>jQuery</a:t>
            </a:r>
            <a:r>
              <a:rPr lang="zh-CN" altLang="en-US" sz="5400" dirty="0">
                <a:sym typeface="+mn-ea"/>
              </a:rPr>
              <a:t>事件与特效</a:t>
            </a:r>
            <a:endParaRPr lang="zh-CN" altLang="en-US" sz="5400" strike="noStrike" kern="1200" noProof="1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鼠标事件方法的区别</a:t>
            </a:r>
            <a:endParaRPr lang="zh-CN"/>
          </a:p>
        </p:txBody>
      </p:sp>
      <p:graphicFrame>
        <p:nvGraphicFramePr>
          <p:cNvPr id="9" name="内容占位符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8248508"/>
              </p:ext>
            </p:extLst>
          </p:nvPr>
        </p:nvGraphicFramePr>
        <p:xfrm>
          <a:off x="695325" y="1243489"/>
          <a:ext cx="7517131" cy="2692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8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2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57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方法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相同点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不同点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4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mouseover( 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鼠标进入被选元素时会触发</a:t>
                      </a:r>
                    </a:p>
                  </a:txBody>
                  <a:tcPr marL="51435" marR="5143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鼠标在其被选元素的子元素上来回进入时：</a:t>
                      </a:r>
                      <a:endParaRPr lang="en-US" altLang="zh-CN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触发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mouseover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不触发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mouseenter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6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mouseenter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5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mouseout( )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鼠标离开被选元素时会触发</a:t>
                      </a:r>
                    </a:p>
                  </a:txBody>
                  <a:tcPr marL="51435" marR="51435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鼠标在其被选元素的子元素上来回离开时：</a:t>
                      </a:r>
                      <a:endParaRPr lang="en-US" altLang="zh-CN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触发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mouseout</a:t>
                      </a:r>
                      <a:endParaRPr lang="en-US" altLang="zh-CN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不触发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mouseleave</a:t>
                      </a:r>
                      <a:endParaRPr lang="en-US" altLang="zh-CN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3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mouseleave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88E611-ED36-4030-8A9D-7E89C07A61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键盘事件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ym typeface="+mn-ea"/>
              </a:rPr>
              <a:t>用户每次按下或者释放键盘上的键时都会产生事件，常用键盘事件</a:t>
            </a:r>
            <a:endParaRPr lang="zh-CN" altLang="en-US"/>
          </a:p>
        </p:txBody>
      </p:sp>
      <p:graphicFrame>
        <p:nvGraphicFramePr>
          <p:cNvPr id="9" name="表格 8"/>
          <p:cNvGraphicFramePr/>
          <p:nvPr>
            <p:extLst>
              <p:ext uri="{D42A27DB-BD31-4B8C-83A1-F6EECF244321}">
                <p14:modId xmlns:p14="http://schemas.microsoft.com/office/powerpoint/2010/main" val="2971219496"/>
              </p:ext>
            </p:extLst>
          </p:nvPr>
        </p:nvGraphicFramePr>
        <p:xfrm>
          <a:off x="1003459" y="2208848"/>
          <a:ext cx="7374732" cy="1965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5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3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0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方法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描述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执行时机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7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keydown( 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触发或将函数绑定到指定元素的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keydown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事件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按下键盘时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4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keyup( 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触发或将函数绑定到指定元素的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keyup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事件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释放按键时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2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keypress( 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触发或将函数绑定到指定元素的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keypress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事件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产生可打印的字符时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73C989-BD01-49A4-B309-B33BE5B6D8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775" dirty="0" err="1">
                <a:sym typeface="+mn-ea"/>
              </a:rPr>
              <a:t>键盘事件</a:t>
            </a:r>
            <a:endParaRPr 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ym typeface="+mn-ea"/>
              </a:rPr>
              <a:t>以键盘事件为例，实现按键时特效</a:t>
            </a:r>
            <a:endParaRPr lang="zh-CN" altLang="en-US" dirty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130555" y="1680322"/>
            <a:ext cx="5143500" cy="3151697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ts val="2025"/>
              </a:lnSpc>
              <a:defRPr/>
            </a:pPr>
            <a:r>
              <a:rPr lang="fr-FR" sz="1350" b="1" dirty="0">
                <a:ea typeface="宋体" panose="02010600030101010101" pitchFamily="2" charset="-122"/>
              </a:rPr>
              <a:t> </a:t>
            </a:r>
            <a:r>
              <a:rPr lang="en-US" altLang="zh-CN" sz="1350" b="1" dirty="0">
                <a:ea typeface="宋体" panose="02010600030101010101" pitchFamily="2" charset="-122"/>
              </a:rPr>
              <a:t>$("[type=password]").</a:t>
            </a:r>
            <a:r>
              <a:rPr lang="en-US" altLang="zh-CN" sz="1350" b="1" dirty="0" err="1">
                <a:solidFill>
                  <a:srgbClr val="FF0000"/>
                </a:solidFill>
                <a:ea typeface="宋体" panose="02010600030101010101" pitchFamily="2" charset="-122"/>
              </a:rPr>
              <a:t>keyup</a:t>
            </a:r>
            <a:r>
              <a:rPr lang="en-US" altLang="zh-CN" sz="1350" b="1" dirty="0">
                <a:ea typeface="宋体" panose="02010600030101010101" pitchFamily="2" charset="-122"/>
              </a:rPr>
              <a:t>(function () {</a:t>
            </a:r>
          </a:p>
          <a:p>
            <a:pPr>
              <a:lnSpc>
                <a:spcPts val="2025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	$("#events").append("</a:t>
            </a:r>
            <a:r>
              <a:rPr lang="en-US" altLang="zh-CN" sz="1350" b="1" dirty="0" err="1">
                <a:ea typeface="宋体" panose="02010600030101010101" pitchFamily="2" charset="-122"/>
              </a:rPr>
              <a:t>keyup</a:t>
            </a:r>
            <a:r>
              <a:rPr lang="en-US" altLang="zh-CN" sz="1350" b="1" dirty="0">
                <a:ea typeface="宋体" panose="02010600030101010101" pitchFamily="2" charset="-122"/>
              </a:rPr>
              <a:t>");</a:t>
            </a:r>
          </a:p>
          <a:p>
            <a:pPr>
              <a:lnSpc>
                <a:spcPts val="2025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      }).</a:t>
            </a:r>
            <a:r>
              <a:rPr lang="en-US" altLang="zh-CN" sz="1350" b="1" dirty="0" err="1">
                <a:solidFill>
                  <a:srgbClr val="FF0000"/>
                </a:solidFill>
                <a:ea typeface="宋体" panose="02010600030101010101" pitchFamily="2" charset="-122"/>
              </a:rPr>
              <a:t>keydown</a:t>
            </a:r>
            <a:r>
              <a:rPr lang="en-US" altLang="zh-CN" sz="1350" b="1" dirty="0">
                <a:ea typeface="宋体" panose="02010600030101010101" pitchFamily="2" charset="-122"/>
              </a:rPr>
              <a:t>(function (e) {</a:t>
            </a:r>
          </a:p>
          <a:p>
            <a:pPr>
              <a:lnSpc>
                <a:spcPts val="2025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	$("#events").append("</a:t>
            </a:r>
            <a:r>
              <a:rPr lang="en-US" altLang="zh-CN" sz="1350" b="1" dirty="0" err="1">
                <a:ea typeface="宋体" panose="02010600030101010101" pitchFamily="2" charset="-122"/>
              </a:rPr>
              <a:t>keydown</a:t>
            </a:r>
            <a:r>
              <a:rPr lang="en-US" altLang="zh-CN" sz="1350" b="1" dirty="0">
                <a:ea typeface="宋体" panose="02010600030101010101" pitchFamily="2" charset="-122"/>
              </a:rPr>
              <a:t>");</a:t>
            </a:r>
          </a:p>
          <a:p>
            <a:pPr>
              <a:lnSpc>
                <a:spcPts val="2025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      }).</a:t>
            </a:r>
            <a:r>
              <a:rPr lang="en-US" altLang="zh-CN" sz="1350" b="1" dirty="0" err="1">
                <a:solidFill>
                  <a:srgbClr val="FF0000"/>
                </a:solidFill>
                <a:ea typeface="宋体" panose="02010600030101010101" pitchFamily="2" charset="-122"/>
              </a:rPr>
              <a:t>keypress</a:t>
            </a:r>
            <a:r>
              <a:rPr lang="en-US" altLang="zh-CN" sz="1350" b="1" dirty="0">
                <a:ea typeface="宋体" panose="02010600030101010101" pitchFamily="2" charset="-122"/>
              </a:rPr>
              <a:t>(function () {</a:t>
            </a:r>
          </a:p>
          <a:p>
            <a:pPr>
              <a:lnSpc>
                <a:spcPts val="2025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	$("#events").append("</a:t>
            </a:r>
            <a:r>
              <a:rPr lang="en-US" altLang="zh-CN" sz="1350" b="1" dirty="0" err="1">
                <a:ea typeface="宋体" panose="02010600030101010101" pitchFamily="2" charset="-122"/>
              </a:rPr>
              <a:t>keypress</a:t>
            </a:r>
            <a:r>
              <a:rPr lang="en-US" altLang="zh-CN" sz="1350" b="1" dirty="0">
                <a:ea typeface="宋体" panose="02010600030101010101" pitchFamily="2" charset="-122"/>
              </a:rPr>
              <a:t>");</a:t>
            </a:r>
          </a:p>
          <a:p>
            <a:pPr>
              <a:lnSpc>
                <a:spcPts val="2025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     });</a:t>
            </a:r>
          </a:p>
          <a:p>
            <a:pPr>
              <a:lnSpc>
                <a:spcPts val="2025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$(document).</a:t>
            </a:r>
            <a:r>
              <a:rPr lang="en-US" altLang="zh-CN" sz="1350" b="1" dirty="0" err="1">
                <a:solidFill>
                  <a:srgbClr val="FF0000"/>
                </a:solidFill>
                <a:ea typeface="宋体" panose="02010600030101010101" pitchFamily="2" charset="-122"/>
              </a:rPr>
              <a:t>keydown</a:t>
            </a:r>
            <a:r>
              <a:rPr lang="en-US" altLang="zh-CN" sz="1350" b="1" dirty="0">
                <a:ea typeface="宋体" panose="02010600030101010101" pitchFamily="2" charset="-122"/>
              </a:rPr>
              <a:t>(function (event) {</a:t>
            </a:r>
          </a:p>
          <a:p>
            <a:pPr>
              <a:lnSpc>
                <a:spcPts val="2025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	 if (</a:t>
            </a:r>
            <a:r>
              <a:rPr lang="en-US" altLang="zh-CN" sz="1350" b="1" dirty="0" err="1">
                <a:ea typeface="宋体" panose="02010600030101010101" pitchFamily="2" charset="-122"/>
              </a:rPr>
              <a:t>event.</a:t>
            </a:r>
            <a:r>
              <a:rPr lang="en-US" altLang="zh-CN" sz="1350" b="1" dirty="0" err="1">
                <a:solidFill>
                  <a:srgbClr val="FF0000"/>
                </a:solidFill>
                <a:ea typeface="宋体" panose="02010600030101010101" pitchFamily="2" charset="-122"/>
              </a:rPr>
              <a:t>keyCode</a:t>
            </a:r>
            <a:r>
              <a:rPr lang="en-US" altLang="zh-CN" sz="1350" b="1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1350" b="1" dirty="0">
                <a:ea typeface="宋体" panose="02010600030101010101" pitchFamily="2" charset="-122"/>
              </a:rPr>
              <a:t>== "13") {</a:t>
            </a:r>
            <a:endParaRPr lang="zh-CN" altLang="en-US" sz="1350" b="1" dirty="0">
              <a:ea typeface="宋体" panose="02010600030101010101" pitchFamily="2" charset="-122"/>
            </a:endParaRPr>
          </a:p>
          <a:p>
            <a:pPr>
              <a:lnSpc>
                <a:spcPts val="2025"/>
              </a:lnSpc>
              <a:defRPr/>
            </a:pPr>
            <a:r>
              <a:rPr lang="zh-CN" altLang="en-US" sz="1350" b="1" dirty="0">
                <a:ea typeface="宋体" panose="02010600030101010101" pitchFamily="2" charset="-122"/>
              </a:rPr>
              <a:t>		</a:t>
            </a:r>
            <a:r>
              <a:rPr lang="en-US" altLang="zh-CN" sz="1350" b="1" dirty="0">
                <a:ea typeface="宋体" panose="02010600030101010101" pitchFamily="2" charset="-122"/>
              </a:rPr>
              <a:t>alert("</a:t>
            </a:r>
            <a:r>
              <a:rPr lang="zh-CN" altLang="en-US" sz="1350" b="1" dirty="0">
                <a:ea typeface="宋体" panose="02010600030101010101" pitchFamily="2" charset="-122"/>
              </a:rPr>
              <a:t>确认要提交么？</a:t>
            </a:r>
            <a:r>
              <a:rPr lang="en-US" altLang="zh-CN" sz="1350" b="1" dirty="0">
                <a:ea typeface="宋体" panose="02010600030101010101" pitchFamily="2" charset="-122"/>
              </a:rPr>
              <a:t>");</a:t>
            </a:r>
          </a:p>
          <a:p>
            <a:pPr>
              <a:lnSpc>
                <a:spcPts val="2025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	}</a:t>
            </a:r>
          </a:p>
          <a:p>
            <a:pPr>
              <a:lnSpc>
                <a:spcPts val="2025"/>
              </a:lnSpc>
              <a:defRPr/>
            </a:pPr>
            <a:r>
              <a:rPr lang="en-US" altLang="zh-CN" sz="1350" b="1" dirty="0">
                <a:ea typeface="宋体" panose="02010600030101010101" pitchFamily="2" charset="-122"/>
              </a:rPr>
              <a:t>});</a:t>
            </a:r>
            <a:endParaRPr lang="zh-CN" altLang="zh-CN" sz="1350" b="1" dirty="0" err="1">
              <a:ea typeface="宋体" panose="02010600030101010101" pitchFamily="2" charset="-122"/>
            </a:endParaRPr>
          </a:p>
        </p:txBody>
      </p:sp>
      <p:sp>
        <p:nvSpPr>
          <p:cNvPr id="7" name="线形标注 1 6"/>
          <p:cNvSpPr/>
          <p:nvPr/>
        </p:nvSpPr>
        <p:spPr bwMode="auto">
          <a:xfrm>
            <a:off x="2545557" y="760936"/>
            <a:ext cx="1447316" cy="321469"/>
          </a:xfrm>
          <a:prstGeom prst="borderCallout1">
            <a:avLst>
              <a:gd name="adj1" fmla="val 307996"/>
              <a:gd name="adj2" fmla="val 41132"/>
              <a:gd name="adj3" fmla="val 98154"/>
              <a:gd name="adj4" fmla="val 37332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当释放键盘时</a:t>
            </a:r>
          </a:p>
        </p:txBody>
      </p:sp>
      <p:sp>
        <p:nvSpPr>
          <p:cNvPr id="14" name="线形标注 1 13"/>
          <p:cNvSpPr/>
          <p:nvPr/>
        </p:nvSpPr>
        <p:spPr bwMode="auto">
          <a:xfrm>
            <a:off x="56539" y="2647711"/>
            <a:ext cx="1333481" cy="482204"/>
          </a:xfrm>
          <a:prstGeom prst="borderCallout1">
            <a:avLst>
              <a:gd name="adj1" fmla="val -42089"/>
              <a:gd name="adj2" fmla="val 127214"/>
              <a:gd name="adj3" fmla="val -2794"/>
              <a:gd name="adj4" fmla="val 97533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当按下键盘时</a:t>
            </a:r>
          </a:p>
        </p:txBody>
      </p:sp>
      <p:sp>
        <p:nvSpPr>
          <p:cNvPr id="20" name="线形标注 1 19"/>
          <p:cNvSpPr/>
          <p:nvPr/>
        </p:nvSpPr>
        <p:spPr bwMode="auto">
          <a:xfrm>
            <a:off x="4802963" y="3948574"/>
            <a:ext cx="1225469" cy="321469"/>
          </a:xfrm>
          <a:prstGeom prst="borderCallout1">
            <a:avLst>
              <a:gd name="adj1" fmla="val 19176"/>
              <a:gd name="adj2" fmla="val -118984"/>
              <a:gd name="adj3" fmla="val 46466"/>
              <a:gd name="adj4" fmla="val -2742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按回车键时</a:t>
            </a:r>
          </a:p>
        </p:txBody>
      </p:sp>
      <p:sp>
        <p:nvSpPr>
          <p:cNvPr id="18" name="线形标注 1 17"/>
          <p:cNvSpPr/>
          <p:nvPr/>
        </p:nvSpPr>
        <p:spPr bwMode="auto">
          <a:xfrm>
            <a:off x="2272281" y="3260322"/>
            <a:ext cx="1828604" cy="321469"/>
          </a:xfrm>
          <a:prstGeom prst="borderCallout1">
            <a:avLst>
              <a:gd name="adj1" fmla="val -108824"/>
              <a:gd name="adj2" fmla="val -5318"/>
              <a:gd name="adj3" fmla="val 46466"/>
              <a:gd name="adj4" fmla="val -2742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向密码框输入字符时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AA9550C-28AE-43EC-9A5B-05ED9E67B7FC}"/>
              </a:ext>
            </a:extLst>
          </p:cNvPr>
          <p:cNvGrpSpPr/>
          <p:nvPr/>
        </p:nvGrpSpPr>
        <p:grpSpPr>
          <a:xfrm>
            <a:off x="201713" y="1553538"/>
            <a:ext cx="436880" cy="531495"/>
            <a:chOff x="3548698" y="2423160"/>
            <a:chExt cx="436880" cy="531495"/>
          </a:xfrm>
        </p:grpSpPr>
        <p:sp>
          <p:nvSpPr>
            <p:cNvPr id="22" name="TextBox 65">
              <a:extLst>
                <a:ext uri="{FF2B5EF4-FFF2-40B4-BE49-F238E27FC236}">
                  <a16:creationId xmlns:a16="http://schemas.microsoft.com/office/drawing/2014/main" id="{1EF5A695-BD5A-42FF-AE6B-FC0DE6A61FB1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3" name="图片 22" descr="C:\Users\Lenovo\Desktop\icon\电脑.png电脑">
              <a:extLst>
                <a:ext uri="{FF2B5EF4-FFF2-40B4-BE49-F238E27FC236}">
                  <a16:creationId xmlns:a16="http://schemas.microsoft.com/office/drawing/2014/main" id="{5F9FF41E-4360-4269-8DC0-734ED4FCC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7A6D983-E8BF-40DB-9DED-1104079B448F}"/>
              </a:ext>
            </a:extLst>
          </p:cNvPr>
          <p:cNvGrpSpPr/>
          <p:nvPr/>
        </p:nvGrpSpPr>
        <p:grpSpPr>
          <a:xfrm>
            <a:off x="2683032" y="4448543"/>
            <a:ext cx="3132349" cy="321469"/>
            <a:chOff x="2555776" y="4614386"/>
            <a:chExt cx="3132349" cy="321469"/>
          </a:xfrm>
        </p:grpSpPr>
        <p:sp>
          <p:nvSpPr>
            <p:cNvPr id="25" name="圆角矩形 7">
              <a:extLst>
                <a:ext uri="{FF2B5EF4-FFF2-40B4-BE49-F238E27FC236}">
                  <a16:creationId xmlns:a16="http://schemas.microsoft.com/office/drawing/2014/main" id="{AED2A726-9254-4B7F-B0B2-FEA63BD893CB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6" name="圆角矩形 8">
              <a:extLst>
                <a:ext uri="{FF2B5EF4-FFF2-40B4-BE49-F238E27FC236}">
                  <a16:creationId xmlns:a16="http://schemas.microsoft.com/office/drawing/2014/main" id="{443CFC41-5CA9-4AD3-8604-6060F3136772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7" name="Picture 8" descr="说话气泡new">
              <a:extLst>
                <a:ext uri="{FF2B5EF4-FFF2-40B4-BE49-F238E27FC236}">
                  <a16:creationId xmlns:a16="http://schemas.microsoft.com/office/drawing/2014/main" id="{2594864D-CAD0-4399-AE9A-68223E7933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ADFAE20A-0C16-4273-A8FD-D29ECF9956D5}"/>
                </a:ext>
              </a:extLst>
            </p:cNvPr>
            <p:cNvSpPr txBox="1"/>
            <p:nvPr/>
          </p:nvSpPr>
          <p:spPr bwMode="auto">
            <a:xfrm>
              <a:off x="3232689" y="4647723"/>
              <a:ext cx="2076210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：键盘事件</a:t>
              </a: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D21E6A-E3BD-4594-BE92-0B874C8F3A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ldLvl="0" animBg="1"/>
      <p:bldP spid="14" grpId="0" bldLvl="0" animBg="1"/>
      <p:bldP spid="20" grpId="0" bldLvl="0" animBg="1"/>
      <p:bldP spid="1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浏览器事件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zh-CN" dirty="0">
                <a:sym typeface="+mn-ea"/>
              </a:rPr>
              <a:t>调整窗口大小时</a:t>
            </a:r>
            <a:r>
              <a:rPr lang="zh-CN" altLang="en-US" dirty="0">
                <a:sym typeface="+mn-ea"/>
              </a:rPr>
              <a:t>，完成页面特效</a:t>
            </a:r>
            <a:endParaRPr lang="zh-CN" altLang="en-US" dirty="0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1098173" y="1997389"/>
            <a:ext cx="3024336" cy="40280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fr-FR" sz="1500" b="1" dirty="0">
                <a:ea typeface="宋体" panose="02010600030101010101" pitchFamily="2" charset="-122"/>
              </a:rPr>
              <a:t> </a:t>
            </a:r>
            <a:r>
              <a:rPr lang="en-US" altLang="zh-CN" sz="1500" b="1" dirty="0">
                <a:ea typeface="宋体" panose="02010600030101010101" pitchFamily="2" charset="-122"/>
              </a:rPr>
              <a:t>$(selector).resize( );</a:t>
            </a:r>
            <a:endParaRPr lang="zh-CN" altLang="zh-CN" sz="1500" b="1" dirty="0" err="1">
              <a:ea typeface="宋体" panose="02010600030101010101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76E7109-0497-44FC-96FD-066AA9615A0F}"/>
              </a:ext>
            </a:extLst>
          </p:cNvPr>
          <p:cNvGrpSpPr/>
          <p:nvPr/>
        </p:nvGrpSpPr>
        <p:grpSpPr>
          <a:xfrm>
            <a:off x="293715" y="1626392"/>
            <a:ext cx="436880" cy="549275"/>
            <a:chOff x="2960053" y="2405380"/>
            <a:chExt cx="436880" cy="549275"/>
          </a:xfrm>
        </p:grpSpPr>
        <p:sp>
          <p:nvSpPr>
            <p:cNvPr id="10" name="TextBox 65">
              <a:extLst>
                <a:ext uri="{FF2B5EF4-FFF2-40B4-BE49-F238E27FC236}">
                  <a16:creationId xmlns:a16="http://schemas.microsoft.com/office/drawing/2014/main" id="{75C1E5E0-4B78-4BAC-82C7-65889D4B86E8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11" name="图片 10" descr="C:\Users\Lenovo\Desktop\icon\书籍.png书籍">
              <a:extLst>
                <a:ext uri="{FF2B5EF4-FFF2-40B4-BE49-F238E27FC236}">
                  <a16:creationId xmlns:a16="http://schemas.microsoft.com/office/drawing/2014/main" id="{0456F2CF-E06F-4BC9-B49F-57E930699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F94736-40A6-4D66-BE65-1623AE2620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578644" y="981075"/>
            <a:ext cx="8175784" cy="3613785"/>
          </a:xfrm>
        </p:spPr>
        <p:txBody>
          <a:bodyPr/>
          <a:lstStyle/>
          <a:p>
            <a:r>
              <a:rPr lang="zh-CN" altLang="en-US"/>
              <a:t>需求说明</a:t>
            </a:r>
          </a:p>
          <a:p>
            <a:pPr lvl="1"/>
            <a:r>
              <a:rPr lang="zh-CN" altLang="en-US" sz="2220" dirty="0">
                <a:sym typeface="+mn-ea"/>
              </a:rPr>
              <a:t>制作京东首页右侧的固定层，</a:t>
            </a:r>
            <a:r>
              <a:rPr lang="en-US" altLang="zh-CN" sz="2220" dirty="0">
                <a:sym typeface="+mn-ea"/>
              </a:rPr>
              <a:t>6</a:t>
            </a:r>
            <a:r>
              <a:rPr lang="zh-CN" altLang="en-US" sz="2220" dirty="0">
                <a:sym typeface="+mn-ea"/>
              </a:rPr>
              <a:t>个图标：京东会员、购物车、我的关注、我的足迹、我的消息和咨询</a:t>
            </a:r>
            <a:r>
              <a:rPr lang="en-US" altLang="zh-CN" sz="2220" dirty="0">
                <a:sym typeface="+mn-ea"/>
              </a:rPr>
              <a:t>JIMI</a:t>
            </a:r>
            <a:endParaRPr lang="zh-CN" altLang="en-US" sz="2224" dirty="0">
              <a:sym typeface="+mn-ea"/>
            </a:endParaRPr>
          </a:p>
          <a:p>
            <a:pPr lvl="1"/>
            <a:r>
              <a:rPr lang="zh-CN" altLang="en-US" sz="2220" dirty="0">
                <a:sym typeface="+mn-ea"/>
              </a:rPr>
              <a:t>默认状态下仅显示图标，背景颜色为深灰色；当鼠标移至图标上时，背景颜色为深红色，并且显示文本</a:t>
            </a:r>
            <a:endParaRPr lang="zh-CN" altLang="en-US" sz="2224"/>
          </a:p>
          <a:p>
            <a:pPr lvl="1"/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1—</a:t>
            </a:r>
            <a:r>
              <a:rPr lang="zh-CN" altLang="en-US" sz="2775" dirty="0">
                <a:sym typeface="+mn-ea"/>
              </a:rPr>
              <a:t>制作京东首页右侧固定层</a:t>
            </a:r>
            <a:r>
              <a:rPr lang="en-US" altLang="zh-CN" sz="2775" dirty="0">
                <a:sym typeface="+mn-ea"/>
              </a:rPr>
              <a:t>2-1</a:t>
            </a:r>
            <a:endParaRPr lang="zh-CN" altLang="en-US" dirty="0"/>
          </a:p>
        </p:txBody>
      </p:sp>
      <p:sp>
        <p:nvSpPr>
          <p:cNvPr id="588807" name="AutoShape 7"/>
          <p:cNvSpPr>
            <a:spLocks noChangeArrowheads="1"/>
          </p:cNvSpPr>
          <p:nvPr/>
        </p:nvSpPr>
        <p:spPr bwMode="auto">
          <a:xfrm>
            <a:off x="3372803" y="4581734"/>
            <a:ext cx="1578769" cy="33200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99D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14313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讲解需求说明</a:t>
            </a:r>
          </a:p>
        </p:txBody>
      </p:sp>
      <p:pic>
        <p:nvPicPr>
          <p:cNvPr id="3" name="Picture 3" descr="F:\2016年工作\ACCP8.0产品开发\jQuery\案例源码\chapter07\Chapter07截图\图7.9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666" y="1291114"/>
            <a:ext cx="3277076" cy="276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592059-FD39-4D94-9524-D2CA9FA3DB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578644" y="981075"/>
            <a:ext cx="8175784" cy="361378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实现思路</a:t>
            </a:r>
            <a:endParaRPr lang="zh-CN" altLang="en-US"/>
          </a:p>
          <a:p>
            <a:pPr lvl="1"/>
            <a:r>
              <a:rPr lang="zh-CN" altLang="en-US" sz="2220" dirty="0">
                <a:sym typeface="+mn-ea"/>
              </a:rPr>
              <a:t>使用列表制作页面内容，使用</a:t>
            </a:r>
            <a:r>
              <a:rPr lang="en-US" altLang="zh-CN" sz="2220" dirty="0">
                <a:sym typeface="+mn-ea"/>
              </a:rPr>
              <a:t>&lt;span&gt;</a:t>
            </a:r>
            <a:r>
              <a:rPr lang="zh-CN" altLang="en-US" sz="2220" dirty="0">
                <a:sym typeface="+mn-ea"/>
              </a:rPr>
              <a:t>和</a:t>
            </a:r>
            <a:r>
              <a:rPr lang="en-US" altLang="zh-CN" sz="2220" dirty="0">
                <a:sym typeface="+mn-ea"/>
              </a:rPr>
              <a:t>&lt;p&gt;</a:t>
            </a:r>
            <a:r>
              <a:rPr lang="zh-CN" altLang="en-US" sz="2220" dirty="0">
                <a:sym typeface="+mn-ea"/>
              </a:rPr>
              <a:t>分别显示背景图片和文本内容</a:t>
            </a:r>
          </a:p>
          <a:p>
            <a:pPr lvl="1"/>
            <a:r>
              <a:rPr lang="zh-CN" altLang="en-US" sz="2220" dirty="0">
                <a:sym typeface="+mn-ea"/>
              </a:rPr>
              <a:t>使用</a:t>
            </a:r>
            <a:r>
              <a:rPr lang="en-US" altLang="zh-CN" sz="2220" dirty="0">
                <a:sym typeface="+mn-ea"/>
              </a:rPr>
              <a:t>index( ) </a:t>
            </a:r>
            <a:r>
              <a:rPr lang="zh-CN" altLang="en-US" sz="2220" dirty="0">
                <a:sym typeface="+mn-ea"/>
              </a:rPr>
              <a:t>获取当前鼠标移至元素在列表中的索引值，使用</a:t>
            </a:r>
            <a:r>
              <a:rPr lang="en-US" altLang="zh-CN" sz="2220" dirty="0" err="1">
                <a:sym typeface="+mn-ea"/>
              </a:rPr>
              <a:t>eq</a:t>
            </a:r>
            <a:r>
              <a:rPr lang="en-US" altLang="zh-CN" sz="2220" dirty="0">
                <a:sym typeface="+mn-ea"/>
              </a:rPr>
              <a:t>( )</a:t>
            </a:r>
            <a:r>
              <a:rPr lang="zh-CN" altLang="en-US" sz="2220" dirty="0">
                <a:sym typeface="+mn-ea"/>
              </a:rPr>
              <a:t>获取当前元素所在</a:t>
            </a:r>
            <a:r>
              <a:rPr lang="en-US" altLang="zh-CN" sz="2220" dirty="0">
                <a:sym typeface="+mn-ea"/>
              </a:rPr>
              <a:t>&lt;li&gt;</a:t>
            </a:r>
            <a:endParaRPr lang="zh-CN" altLang="en-US" sz="2224"/>
          </a:p>
          <a:p>
            <a:pPr lvl="1"/>
            <a:r>
              <a:rPr lang="zh-CN" altLang="en-US" sz="2220" dirty="0">
                <a:sym typeface="+mn-ea"/>
              </a:rPr>
              <a:t>使用同辈元素选择器和</a:t>
            </a:r>
            <a:r>
              <a:rPr lang="en-US" altLang="zh-CN" sz="2220" dirty="0" err="1">
                <a:sym typeface="+mn-ea"/>
              </a:rPr>
              <a:t>eq</a:t>
            </a:r>
            <a:r>
              <a:rPr lang="en-US" altLang="zh-CN" sz="2220" dirty="0">
                <a:sym typeface="+mn-ea"/>
              </a:rPr>
              <a:t>( )</a:t>
            </a:r>
            <a:r>
              <a:rPr lang="zh-CN" altLang="en-US" sz="2220" dirty="0">
                <a:sym typeface="+mn-ea"/>
              </a:rPr>
              <a:t>选择器获取当前</a:t>
            </a:r>
            <a:r>
              <a:rPr lang="en-US" altLang="zh-CN" sz="2220" dirty="0">
                <a:sym typeface="+mn-ea"/>
              </a:rPr>
              <a:t>&lt;span&gt;</a:t>
            </a:r>
            <a:r>
              <a:rPr lang="zh-CN" altLang="en-US" sz="2220" dirty="0">
                <a:sym typeface="+mn-ea"/>
              </a:rPr>
              <a:t>元素的兄弟元素</a:t>
            </a:r>
            <a:r>
              <a:rPr lang="en-US" altLang="zh-CN" sz="2220" dirty="0">
                <a:sym typeface="+mn-ea"/>
              </a:rPr>
              <a:t>&lt;p&gt;</a:t>
            </a:r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1—</a:t>
            </a:r>
            <a:r>
              <a:rPr lang="zh-CN" altLang="en-US" sz="2775" dirty="0">
                <a:sym typeface="+mn-ea"/>
              </a:rPr>
              <a:t>制作京东首页右侧固定层</a:t>
            </a:r>
            <a:r>
              <a:rPr lang="en-US" altLang="zh-CN" sz="2775" dirty="0">
                <a:sym typeface="+mn-ea"/>
              </a:rPr>
              <a:t>2-2</a:t>
            </a:r>
            <a:endParaRPr lang="zh-CN" altLang="en-US" dirty="0"/>
          </a:p>
        </p:txBody>
      </p:sp>
      <p:sp>
        <p:nvSpPr>
          <p:cNvPr id="588807" name="AutoShape 7"/>
          <p:cNvSpPr>
            <a:spLocks noChangeArrowheads="1"/>
          </p:cNvSpPr>
          <p:nvPr/>
        </p:nvSpPr>
        <p:spPr bwMode="auto">
          <a:xfrm>
            <a:off x="3373279" y="4701273"/>
            <a:ext cx="1774785" cy="33200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99D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14313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完成时间：</a:t>
            </a:r>
            <a:r>
              <a:rPr lang="en-US" altLang="zh-CN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20</a:t>
            </a: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分钟</a:t>
            </a:r>
          </a:p>
        </p:txBody>
      </p:sp>
      <p:sp>
        <p:nvSpPr>
          <p:cNvPr id="17" name="AutoShape 3"/>
          <p:cNvSpPr>
            <a:spLocks noChangeArrowheads="1"/>
          </p:cNvSpPr>
          <p:nvPr/>
        </p:nvSpPr>
        <p:spPr bwMode="auto">
          <a:xfrm>
            <a:off x="2534729" y="913731"/>
            <a:ext cx="5346594" cy="749051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fr-FR" sz="1500" b="1" dirty="0">
                <a:ea typeface="宋体" panose="02010600030101010101" pitchFamily="2" charset="-122"/>
              </a:rPr>
              <a:t> </a:t>
            </a:r>
            <a:r>
              <a:rPr lang="en-US" altLang="zh-CN" sz="1500" b="1" dirty="0" err="1">
                <a:ea typeface="宋体" panose="02010600030101010101" pitchFamily="2" charset="-122"/>
              </a:rPr>
              <a:t>var</a:t>
            </a:r>
            <a:r>
              <a:rPr lang="en-US" altLang="zh-CN" sz="1500" b="1" dirty="0">
                <a:ea typeface="宋体" panose="02010600030101010101" pitchFamily="2" charset="-122"/>
              </a:rPr>
              <a:t> index=$("#</a:t>
            </a:r>
            <a:r>
              <a:rPr lang="en-US" altLang="zh-CN" sz="1500" b="1" dirty="0" err="1">
                <a:ea typeface="宋体" panose="02010600030101010101" pitchFamily="2" charset="-122"/>
              </a:rPr>
              <a:t>nav</a:t>
            </a:r>
            <a:r>
              <a:rPr lang="en-US" altLang="zh-CN" sz="1500" b="1" dirty="0">
                <a:ea typeface="宋体" panose="02010600030101010101" pitchFamily="2" charset="-122"/>
              </a:rPr>
              <a:t> li span").</a:t>
            </a:r>
            <a:r>
              <a:rPr lang="en-US" altLang="zh-CN" sz="1500" b="1" dirty="0">
                <a:solidFill>
                  <a:srgbClr val="FF0000"/>
                </a:solidFill>
                <a:ea typeface="宋体" panose="02010600030101010101" pitchFamily="2" charset="-122"/>
              </a:rPr>
              <a:t>index</a:t>
            </a:r>
            <a:r>
              <a:rPr lang="en-US" altLang="zh-CN" sz="1500" b="1" dirty="0">
                <a:ea typeface="宋体" panose="02010600030101010101" pitchFamily="2" charset="-122"/>
              </a:rPr>
              <a:t>(this);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$("#</a:t>
            </a:r>
            <a:r>
              <a:rPr lang="en-US" altLang="zh-CN" sz="1500" b="1" dirty="0" err="1">
                <a:ea typeface="宋体" panose="02010600030101010101" pitchFamily="2" charset="-122"/>
              </a:rPr>
              <a:t>nav</a:t>
            </a:r>
            <a:r>
              <a:rPr lang="en-US" altLang="zh-CN" sz="1500" b="1" dirty="0">
                <a:ea typeface="宋体" panose="02010600030101010101" pitchFamily="2" charset="-122"/>
              </a:rPr>
              <a:t> </a:t>
            </a:r>
            <a:r>
              <a:rPr lang="en-US" altLang="zh-CN" sz="1500" b="1" dirty="0" err="1">
                <a:ea typeface="宋体" panose="02010600030101010101" pitchFamily="2" charset="-122"/>
              </a:rPr>
              <a:t>li:</a:t>
            </a:r>
            <a:r>
              <a:rPr lang="en-US" altLang="zh-CN" sz="1500" b="1" dirty="0" err="1">
                <a:solidFill>
                  <a:srgbClr val="FF0000"/>
                </a:solidFill>
                <a:ea typeface="宋体" panose="02010600030101010101" pitchFamily="2" charset="-122"/>
              </a:rPr>
              <a:t>eq</a:t>
            </a:r>
            <a:r>
              <a:rPr lang="en-US" altLang="zh-CN" sz="1500" b="1" dirty="0">
                <a:ea typeface="宋体" panose="02010600030101010101" pitchFamily="2" charset="-122"/>
              </a:rPr>
              <a:t>("+index+") </a:t>
            </a:r>
            <a:r>
              <a:rPr lang="en-US" altLang="zh-CN" sz="1500" b="1" dirty="0" err="1">
                <a:ea typeface="宋体" panose="02010600030101010101" pitchFamily="2" charset="-122"/>
              </a:rPr>
              <a:t>span~p</a:t>
            </a:r>
            <a:r>
              <a:rPr lang="en-US" altLang="zh-CN" sz="1500" b="1" dirty="0">
                <a:ea typeface="宋体" panose="02010600030101010101" pitchFamily="2" charset="-122"/>
              </a:rPr>
              <a:t>").show();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3735229" y="1674019"/>
            <a:ext cx="772001" cy="1152525"/>
          </a:xfrm>
          <a:prstGeom prst="straightConnector1">
            <a:avLst/>
          </a:prstGeom>
          <a:ln>
            <a:solidFill>
              <a:srgbClr val="0099D8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DF707F-D65C-4643-8BC4-9AD567DD24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7" grpId="0" bldLvl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共性问题集中讲解</a:t>
            </a:r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9DBDE02-B796-46EF-AF26-CD4AA647CFA8}"/>
              </a:ext>
            </a:extLst>
          </p:cNvPr>
          <p:cNvGrpSpPr/>
          <p:nvPr/>
        </p:nvGrpSpPr>
        <p:grpSpPr>
          <a:xfrm>
            <a:off x="2560320" y="3474720"/>
            <a:ext cx="4022884" cy="992505"/>
            <a:chOff x="4789" y="4099"/>
            <a:chExt cx="8447" cy="208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66DEB06-4DCC-4316-B3A4-DCA22F52A217}"/>
                </a:ext>
              </a:extLst>
            </p:cNvPr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F916F0E-F21F-4FFD-B4C9-0E085105657B}"/>
                </a:ext>
              </a:extLst>
            </p:cNvPr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042492E-1242-47D3-8D1D-BA73B997046F}"/>
                </a:ext>
              </a:extLst>
            </p:cNvPr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Text Box 13">
              <a:extLst>
                <a:ext uri="{FF2B5EF4-FFF2-40B4-BE49-F238E27FC236}">
                  <a16:creationId xmlns:a16="http://schemas.microsoft.com/office/drawing/2014/main" id="{9C12F211-33CD-47BD-A54C-82A8B95603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89100">
              <a:spAutoFit/>
            </a:bodyPr>
            <a:lstStyle/>
            <a:p>
              <a:pPr algn="ctr" eaLnBrk="0" hangingPunct="0">
                <a:defRPr/>
              </a:pPr>
              <a:r>
                <a:rPr lang="en-US" altLang="zh-CN" sz="2400" b="1" kern="0" spc="2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2400" b="1" kern="0" spc="2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92C850F-6360-4353-8F94-2D4CC96F1E84}"/>
                </a:ext>
              </a:extLst>
            </p:cNvPr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1AD8EE2-4CD1-4035-827B-E08CCEEE5049}"/>
                </a:ext>
              </a:extLst>
            </p:cNvPr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9D4541A-7B96-4793-A3F5-62DBBED2E8FE}"/>
                </a:ext>
              </a:extLst>
            </p:cNvPr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4850964-7814-49B5-B914-CDD2C4E9B6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绑定事件与移除事件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ym typeface="+mn-ea"/>
              </a:rPr>
              <a:t>绑定事件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ym typeface="+mn-ea"/>
              </a:rPr>
              <a:t>移除事件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907C12-F4BA-4537-BD96-066F0E08CD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775" dirty="0" err="1">
                <a:sym typeface="+mn-ea"/>
              </a:rPr>
              <a:t>绑定事件</a:t>
            </a:r>
            <a:endParaRPr 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endParaRPr lang="zh-CN" altLang="en-US"/>
          </a:p>
          <a:p>
            <a:pPr>
              <a:lnSpc>
                <a:spcPct val="150000"/>
              </a:lnSpc>
              <a:defRPr/>
            </a:pPr>
            <a:endParaRPr lang="zh-CN" altLang="en-US"/>
          </a:p>
          <a:p>
            <a:pPr>
              <a:lnSpc>
                <a:spcPct val="150000"/>
              </a:lnSpc>
              <a:defRPr/>
            </a:pPr>
            <a:endParaRPr lang="zh-CN" altLang="en-US"/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ym typeface="+mn-ea"/>
              </a:rPr>
              <a:t>绑定单个事件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zh-CN" altLang="zh-CN" dirty="0">
                <a:sym typeface="+mn-ea"/>
              </a:rPr>
              <a:t>同时绑定多个事件</a:t>
            </a:r>
            <a:endParaRPr lang="zh-CN" altLang="en-US"/>
          </a:p>
        </p:txBody>
      </p:sp>
      <p:sp>
        <p:nvSpPr>
          <p:cNvPr id="7" name="线形标注 1 6"/>
          <p:cNvSpPr/>
          <p:nvPr/>
        </p:nvSpPr>
        <p:spPr bwMode="auto">
          <a:xfrm>
            <a:off x="1779509" y="2554423"/>
            <a:ext cx="1125140" cy="321469"/>
          </a:xfrm>
          <a:prstGeom prst="borderCallout1">
            <a:avLst>
              <a:gd name="adj1" fmla="val -128517"/>
              <a:gd name="adj2" fmla="val 48590"/>
              <a:gd name="adj3" fmla="val -2225"/>
              <a:gd name="adj4" fmla="val 51470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可选函数</a:t>
            </a:r>
          </a:p>
        </p:txBody>
      </p:sp>
      <p:sp>
        <p:nvSpPr>
          <p:cNvPr id="20" name="AutoShape 3"/>
          <p:cNvSpPr>
            <a:spLocks noChangeArrowheads="1"/>
          </p:cNvSpPr>
          <p:nvPr/>
        </p:nvSpPr>
        <p:spPr bwMode="auto">
          <a:xfrm>
            <a:off x="1062455" y="1720480"/>
            <a:ext cx="3024336" cy="40280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fr-FR" sz="1500" b="1" dirty="0">
                <a:ea typeface="宋体" panose="02010600030101010101" pitchFamily="2" charset="-122"/>
              </a:rPr>
              <a:t> </a:t>
            </a:r>
            <a:r>
              <a:rPr lang="en-US" altLang="zh-CN" sz="1500" b="1" dirty="0">
                <a:ea typeface="宋体" panose="02010600030101010101" pitchFamily="2" charset="-122"/>
              </a:rPr>
              <a:t>bind(type,[data],</a:t>
            </a:r>
            <a:r>
              <a:rPr lang="en-US" altLang="zh-CN" sz="1500" b="1" dirty="0" err="1">
                <a:ea typeface="宋体" panose="02010600030101010101" pitchFamily="2" charset="-122"/>
              </a:rPr>
              <a:t>fn</a:t>
            </a:r>
            <a:r>
              <a:rPr lang="en-US" altLang="zh-CN" sz="1500" b="1" dirty="0">
                <a:ea typeface="宋体" panose="02010600030101010101" pitchFamily="2" charset="-122"/>
              </a:rPr>
              <a:t>);</a:t>
            </a:r>
          </a:p>
        </p:txBody>
      </p:sp>
      <p:sp>
        <p:nvSpPr>
          <p:cNvPr id="6" name="线形标注 1 5"/>
          <p:cNvSpPr/>
          <p:nvPr/>
        </p:nvSpPr>
        <p:spPr bwMode="auto">
          <a:xfrm>
            <a:off x="1524445" y="934312"/>
            <a:ext cx="4011755" cy="631862"/>
          </a:xfrm>
          <a:prstGeom prst="borderCallout1">
            <a:avLst>
              <a:gd name="adj1" fmla="val 152184"/>
              <a:gd name="adj2" fmla="val 7718"/>
              <a:gd name="adj3" fmla="val 89819"/>
              <a:gd name="adj4" fmla="val 9259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lnSpc>
                <a:spcPct val="150000"/>
              </a:lnSpc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事件类型，主要包括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click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1350" b="1" kern="0" dirty="0" err="1">
                <a:solidFill>
                  <a:schemeClr val="bg1"/>
                </a:solidFill>
                <a:latin typeface="+mn-ea"/>
              </a:rPr>
              <a:t>mouseover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1350" b="1" kern="0" dirty="0" err="1">
                <a:solidFill>
                  <a:schemeClr val="bg1"/>
                </a:solidFill>
                <a:latin typeface="+mn-ea"/>
              </a:rPr>
              <a:t>mouseout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等基础事件，此外，还可以是自定义事件</a:t>
            </a:r>
          </a:p>
        </p:txBody>
      </p:sp>
      <p:sp>
        <p:nvSpPr>
          <p:cNvPr id="21" name="线形标注 1 20"/>
          <p:cNvSpPr/>
          <p:nvPr/>
        </p:nvSpPr>
        <p:spPr bwMode="auto">
          <a:xfrm>
            <a:off x="3145751" y="2422667"/>
            <a:ext cx="1125140" cy="321469"/>
          </a:xfrm>
          <a:prstGeom prst="borderCallout1">
            <a:avLst>
              <a:gd name="adj1" fmla="val -138363"/>
              <a:gd name="adj2" fmla="val -26428"/>
              <a:gd name="adj3" fmla="val -12071"/>
              <a:gd name="adj4" fmla="val 833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处理函数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5D29DA1-AA9C-47AA-B61C-A73A879AB08A}"/>
              </a:ext>
            </a:extLst>
          </p:cNvPr>
          <p:cNvGrpSpPr/>
          <p:nvPr/>
        </p:nvGrpSpPr>
        <p:grpSpPr>
          <a:xfrm>
            <a:off x="240665" y="934312"/>
            <a:ext cx="436880" cy="549275"/>
            <a:chOff x="2960053" y="2405380"/>
            <a:chExt cx="436880" cy="549275"/>
          </a:xfrm>
        </p:grpSpPr>
        <p:sp>
          <p:nvSpPr>
            <p:cNvPr id="12" name="TextBox 65">
              <a:extLst>
                <a:ext uri="{FF2B5EF4-FFF2-40B4-BE49-F238E27FC236}">
                  <a16:creationId xmlns:a16="http://schemas.microsoft.com/office/drawing/2014/main" id="{899ADEF5-48C1-4780-A84D-94EE110C9673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13" name="图片 12" descr="C:\Users\Lenovo\Desktop\icon\书籍.png书籍">
              <a:extLst>
                <a:ext uri="{FF2B5EF4-FFF2-40B4-BE49-F238E27FC236}">
                  <a16:creationId xmlns:a16="http://schemas.microsoft.com/office/drawing/2014/main" id="{5D0DA321-D168-4E6D-901F-1AE962A1D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91A34-4F81-49C0-A5B2-1E74B57672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" grpId="0" bldLvl="0" animBg="1"/>
      <p:bldP spid="21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绑定单个事件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ym typeface="+mn-ea"/>
              </a:rPr>
              <a:t>使用绑定实现鼠标移至“我的当当”显示二级菜单</a:t>
            </a:r>
            <a:endParaRPr lang="zh-CN" altLang="en-US"/>
          </a:p>
        </p:txBody>
      </p:sp>
      <p:pic>
        <p:nvPicPr>
          <p:cNvPr id="4098" name="Picture 2" descr="F:\2016年工作\ACCP8.0产品开发\jQuery\案例源码\chapter07\Chapter07截图\图7.1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56" y="1788620"/>
            <a:ext cx="2746854" cy="199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F:\2016年工作\ACCP8.0产品开发\jQuery\案例源码\chapter07\Chapter07截图\图7.11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025" y="1788620"/>
            <a:ext cx="2698456" cy="199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1124050" y="1887485"/>
            <a:ext cx="4914546" cy="1787797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fr-FR" sz="1500" b="1" dirty="0">
                <a:ea typeface="宋体" panose="02010600030101010101" pitchFamily="2" charset="-122"/>
              </a:rPr>
              <a:t> </a:t>
            </a:r>
            <a:r>
              <a:rPr lang="en-US" altLang="zh-CN" sz="1500" b="1" dirty="0">
                <a:ea typeface="宋体" panose="02010600030101010101" pitchFamily="2" charset="-122"/>
              </a:rPr>
              <a:t>$(document).ready(function(){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	$(".on").</a:t>
            </a:r>
            <a:r>
              <a:rPr lang="en-US" altLang="zh-CN" sz="1500" b="1" dirty="0">
                <a:solidFill>
                  <a:srgbClr val="FF0000"/>
                </a:solidFill>
                <a:ea typeface="宋体" panose="02010600030101010101" pitchFamily="2" charset="-122"/>
              </a:rPr>
              <a:t>bind</a:t>
            </a:r>
            <a:r>
              <a:rPr lang="en-US" altLang="zh-CN" sz="1500" b="1" dirty="0">
                <a:ea typeface="宋体" panose="02010600030101010101" pitchFamily="2" charset="-122"/>
              </a:rPr>
              <a:t>("</a:t>
            </a:r>
            <a:r>
              <a:rPr lang="en-US" altLang="zh-CN" sz="1500" b="1" dirty="0" err="1">
                <a:solidFill>
                  <a:srgbClr val="FF0000"/>
                </a:solidFill>
                <a:ea typeface="宋体" panose="02010600030101010101" pitchFamily="2" charset="-122"/>
              </a:rPr>
              <a:t>mouseover</a:t>
            </a:r>
            <a:r>
              <a:rPr lang="en-US" altLang="zh-CN" sz="1500" b="1" dirty="0">
                <a:ea typeface="宋体" panose="02010600030101010101" pitchFamily="2" charset="-122"/>
              </a:rPr>
              <a:t>",</a:t>
            </a:r>
            <a:r>
              <a:rPr lang="en-US" altLang="zh-CN" sz="1500" b="1" dirty="0">
                <a:solidFill>
                  <a:srgbClr val="FF0000"/>
                </a:solidFill>
                <a:ea typeface="宋体" panose="02010600030101010101" pitchFamily="2" charset="-122"/>
              </a:rPr>
              <a:t>function</a:t>
            </a:r>
            <a:r>
              <a:rPr lang="en-US" altLang="zh-CN" sz="1500" b="1" dirty="0">
                <a:ea typeface="宋体" panose="02010600030101010101" pitchFamily="2" charset="-122"/>
              </a:rPr>
              <a:t>(){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		$(".</a:t>
            </a:r>
            <a:r>
              <a:rPr lang="en-US" altLang="zh-CN" sz="1500" b="1" dirty="0" err="1">
                <a:ea typeface="宋体" panose="02010600030101010101" pitchFamily="2" charset="-122"/>
              </a:rPr>
              <a:t>topDown</a:t>
            </a:r>
            <a:r>
              <a:rPr lang="en-US" altLang="zh-CN" sz="1500" b="1" dirty="0">
                <a:ea typeface="宋体" panose="02010600030101010101" pitchFamily="2" charset="-122"/>
              </a:rPr>
              <a:t>").show();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	});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});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7EFF0F4-E0B3-47E6-AE6D-9498647CA3E7}"/>
              </a:ext>
            </a:extLst>
          </p:cNvPr>
          <p:cNvGrpSpPr/>
          <p:nvPr/>
        </p:nvGrpSpPr>
        <p:grpSpPr>
          <a:xfrm>
            <a:off x="184611" y="1777426"/>
            <a:ext cx="436880" cy="531495"/>
            <a:chOff x="3548698" y="2423160"/>
            <a:chExt cx="436880" cy="531495"/>
          </a:xfrm>
        </p:grpSpPr>
        <p:sp>
          <p:nvSpPr>
            <p:cNvPr id="18" name="TextBox 65">
              <a:extLst>
                <a:ext uri="{FF2B5EF4-FFF2-40B4-BE49-F238E27FC236}">
                  <a16:creationId xmlns:a16="http://schemas.microsoft.com/office/drawing/2014/main" id="{1C53C5BF-5319-4A80-894B-4229221D8703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0" name="图片 19" descr="C:\Users\Lenovo\Desktop\icon\电脑.png电脑">
              <a:extLst>
                <a:ext uri="{FF2B5EF4-FFF2-40B4-BE49-F238E27FC236}">
                  <a16:creationId xmlns:a16="http://schemas.microsoft.com/office/drawing/2014/main" id="{1048F338-0ACB-4A69-91D9-FEF178CD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0522A3-FF51-4117-803E-D05FEC7BCE0F}"/>
              </a:ext>
            </a:extLst>
          </p:cNvPr>
          <p:cNvGrpSpPr/>
          <p:nvPr/>
        </p:nvGrpSpPr>
        <p:grpSpPr>
          <a:xfrm>
            <a:off x="2699792" y="4359497"/>
            <a:ext cx="3132349" cy="321469"/>
            <a:chOff x="2555776" y="4614386"/>
            <a:chExt cx="3132349" cy="321469"/>
          </a:xfrm>
        </p:grpSpPr>
        <p:sp>
          <p:nvSpPr>
            <p:cNvPr id="22" name="圆角矩形 7">
              <a:extLst>
                <a:ext uri="{FF2B5EF4-FFF2-40B4-BE49-F238E27FC236}">
                  <a16:creationId xmlns:a16="http://schemas.microsoft.com/office/drawing/2014/main" id="{54922249-A643-4411-9889-7F42F600DE48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3" name="圆角矩形 8">
              <a:extLst>
                <a:ext uri="{FF2B5EF4-FFF2-40B4-BE49-F238E27FC236}">
                  <a16:creationId xmlns:a16="http://schemas.microsoft.com/office/drawing/2014/main" id="{1F0EA865-A9ED-40BE-8722-FB214B325893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4" name="Picture 8" descr="说话气泡new">
              <a:extLst>
                <a:ext uri="{FF2B5EF4-FFF2-40B4-BE49-F238E27FC236}">
                  <a16:creationId xmlns:a16="http://schemas.microsoft.com/office/drawing/2014/main" id="{29FC2099-5100-4F5D-B6F8-4D05E84963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60DAC96C-1B3A-48B0-9552-BFC07E11A9DF}"/>
                </a:ext>
              </a:extLst>
            </p:cNvPr>
            <p:cNvSpPr txBox="1"/>
            <p:nvPr/>
          </p:nvSpPr>
          <p:spPr bwMode="auto">
            <a:xfrm>
              <a:off x="3049948" y="4647723"/>
              <a:ext cx="2441694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：当当图书导航</a:t>
              </a: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667942-DA9F-460A-A022-B4ABF64F50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" y="1361440"/>
            <a:ext cx="9144000" cy="2232025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0" y="1599565"/>
            <a:ext cx="5252720" cy="1293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75790" y="189293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/>
            <a:r>
              <a:rPr lang="zh-CN" altLang="en-US" sz="4000" b="1" kern="1400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线上线下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16873" y="2835910"/>
            <a:ext cx="3383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平台预习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绑定多个事件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ym typeface="+mn-ea"/>
              </a:rPr>
              <a:t>使用绑定多个事件实现“我的当当” 二级菜单的显示和隐藏</a:t>
            </a:r>
            <a:endParaRPr lang="zh-CN" altLang="en-US" dirty="0"/>
          </a:p>
        </p:txBody>
      </p:sp>
      <p:sp>
        <p:nvSpPr>
          <p:cNvPr id="19" name="AutoShape 3"/>
          <p:cNvSpPr>
            <a:spLocks noChangeArrowheads="1"/>
          </p:cNvSpPr>
          <p:nvPr/>
        </p:nvSpPr>
        <p:spPr bwMode="auto">
          <a:xfrm>
            <a:off x="1145957" y="2129895"/>
            <a:ext cx="4914546" cy="282654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500" b="1" dirty="0">
                <a:ea typeface="宋体" panose="02010600030101010101" pitchFamily="2" charset="-122"/>
              </a:rPr>
              <a:t>$(".top-m .on").bind({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>
                <a:ea typeface="宋体" panose="02010600030101010101" pitchFamily="2" charset="-122"/>
              </a:rPr>
              <a:t>	</a:t>
            </a:r>
            <a:r>
              <a:rPr lang="en-US" sz="1500" b="1" dirty="0" err="1">
                <a:ea typeface="宋体" panose="02010600030101010101" pitchFamily="2" charset="-122"/>
              </a:rPr>
              <a:t>mouseover:function</a:t>
            </a:r>
            <a:r>
              <a:rPr lang="en-US" sz="1500" b="1" dirty="0">
                <a:ea typeface="宋体" panose="02010600030101010101" pitchFamily="2" charset="-122"/>
              </a:rPr>
              <a:t>(){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>
                <a:ea typeface="宋体" panose="02010600030101010101" pitchFamily="2" charset="-122"/>
              </a:rPr>
              <a:t>		$(".</a:t>
            </a:r>
            <a:r>
              <a:rPr lang="en-US" sz="1500" b="1" dirty="0" err="1">
                <a:ea typeface="宋体" panose="02010600030101010101" pitchFamily="2" charset="-122"/>
              </a:rPr>
              <a:t>topDown</a:t>
            </a:r>
            <a:r>
              <a:rPr lang="en-US" sz="1500" b="1" dirty="0">
                <a:ea typeface="宋体" panose="02010600030101010101" pitchFamily="2" charset="-122"/>
              </a:rPr>
              <a:t>").show();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>
                <a:ea typeface="宋体" panose="02010600030101010101" pitchFamily="2" charset="-122"/>
              </a:rPr>
              <a:t>	},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>
                <a:ea typeface="宋体" panose="02010600030101010101" pitchFamily="2" charset="-122"/>
              </a:rPr>
              <a:t>	</a:t>
            </a:r>
            <a:r>
              <a:rPr lang="en-US" sz="1500" b="1" dirty="0" err="1">
                <a:ea typeface="宋体" panose="02010600030101010101" pitchFamily="2" charset="-122"/>
              </a:rPr>
              <a:t>mouseout:function</a:t>
            </a:r>
            <a:r>
              <a:rPr lang="en-US" sz="1500" b="1" dirty="0">
                <a:ea typeface="宋体" panose="02010600030101010101" pitchFamily="2" charset="-122"/>
              </a:rPr>
              <a:t>(){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>
                <a:ea typeface="宋体" panose="02010600030101010101" pitchFamily="2" charset="-122"/>
              </a:rPr>
              <a:t>		$(".</a:t>
            </a:r>
            <a:r>
              <a:rPr lang="en-US" sz="1500" b="1" dirty="0" err="1">
                <a:ea typeface="宋体" panose="02010600030101010101" pitchFamily="2" charset="-122"/>
              </a:rPr>
              <a:t>topDown</a:t>
            </a:r>
            <a:r>
              <a:rPr lang="en-US" sz="1500" b="1" dirty="0">
                <a:ea typeface="宋体" panose="02010600030101010101" pitchFamily="2" charset="-122"/>
              </a:rPr>
              <a:t>").hide();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>
                <a:ea typeface="宋体" panose="02010600030101010101" pitchFamily="2" charset="-122"/>
              </a:rPr>
              <a:t>	}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>
                <a:ea typeface="宋体" panose="02010600030101010101" pitchFamily="2" charset="-122"/>
              </a:rPr>
              <a:t>});</a:t>
            </a:r>
            <a:endParaRPr lang="en-US" altLang="zh-CN" sz="1500" b="1" dirty="0">
              <a:ea typeface="宋体" panose="02010600030101010101" pitchFamily="2" charset="-122"/>
            </a:endParaRPr>
          </a:p>
        </p:txBody>
      </p:sp>
      <p:sp>
        <p:nvSpPr>
          <p:cNvPr id="6" name="线形标注 1 5"/>
          <p:cNvSpPr/>
          <p:nvPr/>
        </p:nvSpPr>
        <p:spPr bwMode="auto">
          <a:xfrm>
            <a:off x="3528893" y="2099611"/>
            <a:ext cx="1928813" cy="321469"/>
          </a:xfrm>
          <a:prstGeom prst="borderCallout1">
            <a:avLst>
              <a:gd name="adj1" fmla="val 163586"/>
              <a:gd name="adj2" fmla="val -39009"/>
              <a:gd name="adj3" fmla="val 61411"/>
              <a:gd name="adj4" fmla="val 511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为</a:t>
            </a:r>
            <a:r>
              <a:rPr lang="en-US" altLang="zh-CN" sz="1350" b="1" kern="0" dirty="0" err="1">
                <a:solidFill>
                  <a:schemeClr val="bg1"/>
                </a:solidFill>
                <a:latin typeface="+mn-ea"/>
              </a:rPr>
              <a:t>mouseover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绑定方法</a:t>
            </a:r>
          </a:p>
        </p:txBody>
      </p:sp>
      <p:sp>
        <p:nvSpPr>
          <p:cNvPr id="7" name="线形标注 1 6"/>
          <p:cNvSpPr/>
          <p:nvPr/>
        </p:nvSpPr>
        <p:spPr bwMode="auto">
          <a:xfrm>
            <a:off x="3168115" y="3206669"/>
            <a:ext cx="1928813" cy="321469"/>
          </a:xfrm>
          <a:prstGeom prst="borderCallout1">
            <a:avLst>
              <a:gd name="adj1" fmla="val 143893"/>
              <a:gd name="adj2" fmla="val -33539"/>
              <a:gd name="adj3" fmla="val 55062"/>
              <a:gd name="adj4" fmla="val 563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为</a:t>
            </a:r>
            <a:r>
              <a:rPr lang="en-US" altLang="zh-CN" sz="1350" b="1" kern="0" dirty="0" err="1">
                <a:solidFill>
                  <a:schemeClr val="bg1"/>
                </a:solidFill>
                <a:latin typeface="+mn-ea"/>
              </a:rPr>
              <a:t>mouseout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绑定方法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133D98B-6858-4540-B14B-7D4C2F5209BE}"/>
              </a:ext>
            </a:extLst>
          </p:cNvPr>
          <p:cNvGrpSpPr/>
          <p:nvPr/>
        </p:nvGrpSpPr>
        <p:grpSpPr>
          <a:xfrm>
            <a:off x="224899" y="2040255"/>
            <a:ext cx="436880" cy="531495"/>
            <a:chOff x="3548698" y="2423160"/>
            <a:chExt cx="436880" cy="531495"/>
          </a:xfrm>
        </p:grpSpPr>
        <p:sp>
          <p:nvSpPr>
            <p:cNvPr id="18" name="TextBox 65">
              <a:extLst>
                <a:ext uri="{FF2B5EF4-FFF2-40B4-BE49-F238E27FC236}">
                  <a16:creationId xmlns:a16="http://schemas.microsoft.com/office/drawing/2014/main" id="{B1E2C776-E6B4-4AA5-B46A-555C861C886C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0" name="图片 19" descr="C:\Users\Lenovo\Desktop\icon\电脑.png电脑">
              <a:extLst>
                <a:ext uri="{FF2B5EF4-FFF2-40B4-BE49-F238E27FC236}">
                  <a16:creationId xmlns:a16="http://schemas.microsoft.com/office/drawing/2014/main" id="{AA0F2652-093A-4D64-A836-003708717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6483C20-338B-45CB-B7D1-811DBD61AED1}"/>
              </a:ext>
            </a:extLst>
          </p:cNvPr>
          <p:cNvGrpSpPr/>
          <p:nvPr/>
        </p:nvGrpSpPr>
        <p:grpSpPr>
          <a:xfrm>
            <a:off x="2786115" y="4510405"/>
            <a:ext cx="3132349" cy="321469"/>
            <a:chOff x="2555776" y="4614386"/>
            <a:chExt cx="3132349" cy="321469"/>
          </a:xfrm>
        </p:grpSpPr>
        <p:sp>
          <p:nvSpPr>
            <p:cNvPr id="22" name="圆角矩形 7">
              <a:extLst>
                <a:ext uri="{FF2B5EF4-FFF2-40B4-BE49-F238E27FC236}">
                  <a16:creationId xmlns:a16="http://schemas.microsoft.com/office/drawing/2014/main" id="{82E27748-20CC-4220-B28C-3874EEDB68A9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3" name="圆角矩形 8">
              <a:extLst>
                <a:ext uri="{FF2B5EF4-FFF2-40B4-BE49-F238E27FC236}">
                  <a16:creationId xmlns:a16="http://schemas.microsoft.com/office/drawing/2014/main" id="{90CC8E73-38F2-4C0A-98DF-2457AE7475A1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4" name="Picture 8" descr="说话气泡new">
              <a:extLst>
                <a:ext uri="{FF2B5EF4-FFF2-40B4-BE49-F238E27FC236}">
                  <a16:creationId xmlns:a16="http://schemas.microsoft.com/office/drawing/2014/main" id="{D8181A35-8BD0-4673-9AF4-75C1A1BB2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5DFD9DB1-45DB-44B2-952B-087B3270C295}"/>
                </a:ext>
              </a:extLst>
            </p:cNvPr>
            <p:cNvSpPr txBox="1"/>
            <p:nvPr/>
          </p:nvSpPr>
          <p:spPr bwMode="auto">
            <a:xfrm>
              <a:off x="3049948" y="4647723"/>
              <a:ext cx="2441694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：当当图书导航</a:t>
              </a: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FACC8E-040D-4DB1-B941-03E45E0DE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移除事件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ym typeface="+mn-ea"/>
              </a:rPr>
              <a:t>移除事件使用</a:t>
            </a:r>
            <a:r>
              <a:rPr lang="en-US" dirty="0">
                <a:sym typeface="+mn-ea"/>
              </a:rPr>
              <a:t>unbind()</a:t>
            </a:r>
            <a:r>
              <a:rPr lang="zh-CN" altLang="en-US" dirty="0">
                <a:sym typeface="+mn-ea"/>
              </a:rPr>
              <a:t>方法</a:t>
            </a:r>
            <a:endParaRPr lang="zh-CN" altLang="en-US" dirty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958454" y="2385358"/>
            <a:ext cx="5143500" cy="40280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500" b="1" dirty="0">
                <a:ea typeface="宋体" panose="02010600030101010101" pitchFamily="2" charset="-122"/>
              </a:rPr>
              <a:t>unbind([type],[fn])</a:t>
            </a:r>
            <a:endParaRPr lang="zh-CN" altLang="zh-CN" sz="1500" b="1" dirty="0" err="1">
              <a:ea typeface="宋体" panose="02010600030101010101" pitchFamily="2" charset="-122"/>
            </a:endParaRPr>
          </a:p>
        </p:txBody>
      </p:sp>
      <p:sp>
        <p:nvSpPr>
          <p:cNvPr id="15" name="线形标注 1 14"/>
          <p:cNvSpPr/>
          <p:nvPr/>
        </p:nvSpPr>
        <p:spPr bwMode="auto">
          <a:xfrm>
            <a:off x="1658708" y="1603364"/>
            <a:ext cx="4011755" cy="631862"/>
          </a:xfrm>
          <a:prstGeom prst="borderCallout1">
            <a:avLst>
              <a:gd name="adj1" fmla="val 152184"/>
              <a:gd name="adj2" fmla="val 7718"/>
              <a:gd name="adj3" fmla="val 89819"/>
              <a:gd name="adj4" fmla="val 9259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lnSpc>
                <a:spcPct val="150000"/>
              </a:lnSpc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事件类型，主要包括：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blur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focus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click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1350" b="1" kern="0" dirty="0" err="1">
                <a:solidFill>
                  <a:schemeClr val="bg1"/>
                </a:solidFill>
                <a:latin typeface="+mn-ea"/>
              </a:rPr>
              <a:t>mouseout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等基础事件，此外，还可以是自定义事件</a:t>
            </a:r>
          </a:p>
        </p:txBody>
      </p:sp>
      <p:sp>
        <p:nvSpPr>
          <p:cNvPr id="16" name="线形标注 1 15"/>
          <p:cNvSpPr/>
          <p:nvPr/>
        </p:nvSpPr>
        <p:spPr bwMode="auto">
          <a:xfrm>
            <a:off x="2035969" y="3123757"/>
            <a:ext cx="964406" cy="321469"/>
          </a:xfrm>
          <a:prstGeom prst="borderCallout1">
            <a:avLst>
              <a:gd name="adj1" fmla="val -131799"/>
              <a:gd name="adj2" fmla="val 47965"/>
              <a:gd name="adj3" fmla="val -4015"/>
              <a:gd name="adj4" fmla="val 49247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处理函数</a:t>
            </a:r>
          </a:p>
        </p:txBody>
      </p:sp>
      <p:sp>
        <p:nvSpPr>
          <p:cNvPr id="577548" name="AutoShape 12"/>
          <p:cNvSpPr>
            <a:spLocks noChangeArrowheads="1"/>
          </p:cNvSpPr>
          <p:nvPr/>
        </p:nvSpPr>
        <p:spPr bwMode="auto">
          <a:xfrm>
            <a:off x="701040" y="4011454"/>
            <a:ext cx="7162324" cy="309086"/>
          </a:xfrm>
          <a:prstGeom prst="roundRect">
            <a:avLst>
              <a:gd name="adj" fmla="val 0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defRPr/>
            </a:pPr>
            <a:r>
              <a:rPr lang="zh-CN" altLang="en-US" sz="1500" b="1">
                <a:ea typeface="微软雅黑" panose="020B0503020204020204" pitchFamily="34" charset="-122"/>
                <a:sym typeface="+mn-ea"/>
              </a:rPr>
              <a:t>当</a:t>
            </a:r>
            <a:r>
              <a:rPr lang="en-US" altLang="zh-CN" sz="1500" b="1">
                <a:ea typeface="微软雅黑" panose="020B0503020204020204" pitchFamily="34" charset="-122"/>
                <a:sym typeface="+mn-ea"/>
              </a:rPr>
              <a:t>unbind()</a:t>
            </a:r>
            <a:r>
              <a:rPr lang="zh-CN" altLang="en-US" sz="1500" b="1">
                <a:ea typeface="微软雅黑" panose="020B0503020204020204" pitchFamily="34" charset="-122"/>
                <a:sym typeface="+mn-ea"/>
              </a:rPr>
              <a:t>不带参数时，表示移除所绑定的全部事件</a:t>
            </a:r>
            <a:endParaRPr lang="zh-CN" altLang="en-US" sz="1500" b="1" dirty="0">
              <a:solidFill>
                <a:schemeClr val="accent5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B016AFC-B766-4000-86E9-90AFF73F8DFF}"/>
              </a:ext>
            </a:extLst>
          </p:cNvPr>
          <p:cNvGrpSpPr/>
          <p:nvPr/>
        </p:nvGrpSpPr>
        <p:grpSpPr>
          <a:xfrm>
            <a:off x="254343" y="1328726"/>
            <a:ext cx="436880" cy="549275"/>
            <a:chOff x="2960053" y="2405380"/>
            <a:chExt cx="436880" cy="549275"/>
          </a:xfrm>
        </p:grpSpPr>
        <p:sp>
          <p:nvSpPr>
            <p:cNvPr id="17" name="TextBox 65">
              <a:extLst>
                <a:ext uri="{FF2B5EF4-FFF2-40B4-BE49-F238E27FC236}">
                  <a16:creationId xmlns:a16="http://schemas.microsoft.com/office/drawing/2014/main" id="{63FC56FA-7734-4FAB-902F-F8BF4C34F0DC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18" name="图片 17" descr="C:\Users\Lenovo\Desktop\icon\书籍.png书籍">
              <a:extLst>
                <a:ext uri="{FF2B5EF4-FFF2-40B4-BE49-F238E27FC236}">
                  <a16:creationId xmlns:a16="http://schemas.microsoft.com/office/drawing/2014/main" id="{247284FC-3205-474B-9867-7088DF03D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2D2B15D-234F-4A6E-9E33-9164499836D5}"/>
              </a:ext>
            </a:extLst>
          </p:cNvPr>
          <p:cNvGrpSpPr/>
          <p:nvPr/>
        </p:nvGrpSpPr>
        <p:grpSpPr>
          <a:xfrm>
            <a:off x="223133" y="3395403"/>
            <a:ext cx="436880" cy="610870"/>
            <a:chOff x="2993073" y="869950"/>
            <a:chExt cx="436880" cy="610870"/>
          </a:xfrm>
        </p:grpSpPr>
        <p:sp>
          <p:nvSpPr>
            <p:cNvPr id="20" name="TextBox 65">
              <a:extLst>
                <a:ext uri="{FF2B5EF4-FFF2-40B4-BE49-F238E27FC236}">
                  <a16:creationId xmlns:a16="http://schemas.microsoft.com/office/drawing/2014/main" id="{2E2EDF34-6843-4B38-B7CB-1C1E78FEB422}"/>
                </a:ext>
              </a:extLst>
            </p:cNvPr>
            <p:cNvSpPr txBox="1"/>
            <p:nvPr/>
          </p:nvSpPr>
          <p:spPr>
            <a:xfrm>
              <a:off x="2993073" y="1235710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提示</a:t>
              </a:r>
            </a:p>
          </p:txBody>
        </p:sp>
        <p:pic>
          <p:nvPicPr>
            <p:cNvPr id="21" name="图片 20" descr="C:\Users\Lenovo\Desktop\icon\提示.png提示">
              <a:extLst>
                <a:ext uri="{FF2B5EF4-FFF2-40B4-BE49-F238E27FC236}">
                  <a16:creationId xmlns:a16="http://schemas.microsoft.com/office/drawing/2014/main" id="{BCEBF8D4-08C5-43AD-A017-B0BA05947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3553" y="869950"/>
              <a:ext cx="375920" cy="375920"/>
            </a:xfrm>
            <a:prstGeom prst="rect">
              <a:avLst/>
            </a:prstGeom>
          </p:spPr>
        </p:pic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197E30-A4F3-485E-A467-FC508A71E6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77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6" grpId="0" bldLvl="0" animBg="1"/>
      <p:bldP spid="577548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775" dirty="0">
                <a:sym typeface="+mn-ea"/>
              </a:rPr>
              <a:t>Tab</a:t>
            </a:r>
            <a:r>
              <a:rPr lang="zh-CN" altLang="zh-CN" sz="2775" dirty="0">
                <a:sym typeface="+mn-ea"/>
              </a:rPr>
              <a:t>切换页面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endParaRPr lang="zh-CN" altLang="en-US" dirty="0"/>
          </a:p>
        </p:txBody>
      </p:sp>
      <p:pic>
        <p:nvPicPr>
          <p:cNvPr id="4" name="Picture 2" descr="F:\2016年工作\ACCP8.0产品开发\jQuery\案例源码\chapter07\Chapter07截图\图7.1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14" y="1167594"/>
            <a:ext cx="4678808" cy="29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F:\2016年工作\ACCP8.0产品开发\jQuery\案例源码\chapter07\Chapter07截图\图7.14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16" y="2041574"/>
            <a:ext cx="4593740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734082" y="2765766"/>
            <a:ext cx="5670630" cy="109530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500" b="1" dirty="0">
                <a:ea typeface="宋体" panose="02010600030101010101" pitchFamily="2" charset="-122"/>
              </a:rPr>
              <a:t>$("#del").click(function(){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>
                <a:ea typeface="宋体" panose="02010600030101010101" pitchFamily="2" charset="-122"/>
              </a:rPr>
              <a:t>        $("#</a:t>
            </a:r>
            <a:r>
              <a:rPr lang="en-US" sz="1500" b="1" dirty="0" err="1">
                <a:ea typeface="宋体" panose="02010600030101010101" pitchFamily="2" charset="-122"/>
              </a:rPr>
              <a:t>nav</a:t>
            </a:r>
            <a:r>
              <a:rPr lang="en-US" sz="1500" b="1" dirty="0">
                <a:ea typeface="宋体" panose="02010600030101010101" pitchFamily="2" charset="-122"/>
              </a:rPr>
              <a:t> </a:t>
            </a:r>
            <a:r>
              <a:rPr lang="en-US" sz="1500" b="1" dirty="0" err="1">
                <a:ea typeface="宋体" panose="02010600030101010101" pitchFamily="2" charset="-122"/>
              </a:rPr>
              <a:t>li:first</a:t>
            </a:r>
            <a:r>
              <a:rPr lang="en-US" sz="1500" b="1" dirty="0">
                <a:ea typeface="宋体" panose="02010600030101010101" pitchFamily="2" charset="-122"/>
              </a:rPr>
              <a:t>").</a:t>
            </a:r>
            <a:r>
              <a:rPr lang="en-US" sz="1500" b="1" dirty="0">
                <a:solidFill>
                  <a:srgbClr val="FF0000"/>
                </a:solidFill>
                <a:ea typeface="宋体" panose="02010600030101010101" pitchFamily="2" charset="-122"/>
              </a:rPr>
              <a:t>unbind</a:t>
            </a:r>
            <a:r>
              <a:rPr lang="en-US" sz="1500" b="1" dirty="0">
                <a:ea typeface="宋体" panose="02010600030101010101" pitchFamily="2" charset="-122"/>
              </a:rPr>
              <a:t>("</a:t>
            </a:r>
            <a:r>
              <a:rPr lang="en-US" sz="1500" b="1" dirty="0">
                <a:solidFill>
                  <a:srgbClr val="FF0000"/>
                </a:solidFill>
                <a:ea typeface="宋体" panose="02010600030101010101" pitchFamily="2" charset="-122"/>
              </a:rPr>
              <a:t>click</a:t>
            </a:r>
            <a:r>
              <a:rPr lang="en-US" sz="1500" b="1" dirty="0">
                <a:ea typeface="宋体" panose="02010600030101010101" pitchFamily="2" charset="-122"/>
              </a:rPr>
              <a:t>", content1)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>
                <a:ea typeface="宋体" panose="02010600030101010101" pitchFamily="2" charset="-122"/>
              </a:rPr>
              <a:t>});</a:t>
            </a:r>
            <a:endParaRPr lang="en-US" altLang="zh-CN" sz="1500" b="1" dirty="0">
              <a:ea typeface="宋体" panose="02010600030101010101" pitchFamily="2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74240F0-0EC1-456F-B17A-9613F28403C8}"/>
              </a:ext>
            </a:extLst>
          </p:cNvPr>
          <p:cNvGrpSpPr/>
          <p:nvPr/>
        </p:nvGrpSpPr>
        <p:grpSpPr>
          <a:xfrm>
            <a:off x="218015" y="2494447"/>
            <a:ext cx="436880" cy="531495"/>
            <a:chOff x="3548698" y="2423160"/>
            <a:chExt cx="436880" cy="531495"/>
          </a:xfrm>
        </p:grpSpPr>
        <p:sp>
          <p:nvSpPr>
            <p:cNvPr id="18" name="TextBox 65">
              <a:extLst>
                <a:ext uri="{FF2B5EF4-FFF2-40B4-BE49-F238E27FC236}">
                  <a16:creationId xmlns:a16="http://schemas.microsoft.com/office/drawing/2014/main" id="{0C18C1E4-A179-4091-899C-24B4D4175768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0" name="图片 19" descr="C:\Users\Lenovo\Desktop\icon\电脑.png电脑">
              <a:extLst>
                <a:ext uri="{FF2B5EF4-FFF2-40B4-BE49-F238E27FC236}">
                  <a16:creationId xmlns:a16="http://schemas.microsoft.com/office/drawing/2014/main" id="{F466FBD7-648B-4774-8CB2-43138B746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494D0AC-2E23-4ED0-98E2-B88A048C57E8}"/>
              </a:ext>
            </a:extLst>
          </p:cNvPr>
          <p:cNvGrpSpPr/>
          <p:nvPr/>
        </p:nvGrpSpPr>
        <p:grpSpPr>
          <a:xfrm>
            <a:off x="2717233" y="4510405"/>
            <a:ext cx="3132349" cy="321469"/>
            <a:chOff x="2555776" y="4614386"/>
            <a:chExt cx="3132349" cy="321469"/>
          </a:xfrm>
        </p:grpSpPr>
        <p:sp>
          <p:nvSpPr>
            <p:cNvPr id="22" name="圆角矩形 7">
              <a:extLst>
                <a:ext uri="{FF2B5EF4-FFF2-40B4-BE49-F238E27FC236}">
                  <a16:creationId xmlns:a16="http://schemas.microsoft.com/office/drawing/2014/main" id="{47046B4F-3AE0-4BEE-943D-92D484DEA732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3" name="圆角矩形 8">
              <a:extLst>
                <a:ext uri="{FF2B5EF4-FFF2-40B4-BE49-F238E27FC236}">
                  <a16:creationId xmlns:a16="http://schemas.microsoft.com/office/drawing/2014/main" id="{E00FB6EB-C145-408C-B78E-AAF247D4BDF1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4" name="Picture 8" descr="说话气泡new">
              <a:extLst>
                <a:ext uri="{FF2B5EF4-FFF2-40B4-BE49-F238E27FC236}">
                  <a16:creationId xmlns:a16="http://schemas.microsoft.com/office/drawing/2014/main" id="{B7220FDE-9F08-458A-AA6F-13A67BCB3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0F75D35A-157C-4DCE-B5C3-8EBBA19533F6}"/>
                </a:ext>
              </a:extLst>
            </p:cNvPr>
            <p:cNvSpPr txBox="1"/>
            <p:nvPr/>
          </p:nvSpPr>
          <p:spPr bwMode="auto">
            <a:xfrm>
              <a:off x="3235928" y="4647723"/>
              <a:ext cx="2069734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切换</a:t>
              </a:r>
            </a:p>
          </p:txBody>
        </p: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C6D02F-5602-4923-87C7-E725F2733E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64477E-6 L -0.14427 -0.087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22" y="-43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64477E-6 L -0.22292 -0.2044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46" y="-102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7271E-6 L -3.33333E-6 -0.3688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45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复合事件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hover( )</a:t>
            </a:r>
            <a:r>
              <a:rPr lang="zh-CN" altLang="en-US" dirty="0">
                <a:sym typeface="+mn-ea"/>
              </a:rPr>
              <a:t>方法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toggle( )</a:t>
            </a:r>
            <a:r>
              <a:rPr lang="zh-CN" altLang="en-US" dirty="0">
                <a:sym typeface="+mn-ea"/>
              </a:rPr>
              <a:t>方法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65A47E-EBA4-47CD-A17A-3548B4C897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775" dirty="0">
                <a:sym typeface="+mn-ea"/>
              </a:rPr>
              <a:t>hover()</a:t>
            </a:r>
            <a:r>
              <a:rPr lang="zh-CN" altLang="en-US" sz="2775" dirty="0">
                <a:sym typeface="+mn-ea"/>
              </a:rPr>
              <a:t>方法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644" y="981075"/>
            <a:ext cx="8320564" cy="3613785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sym typeface="+mn-ea"/>
              </a:rPr>
              <a:t>hover()</a:t>
            </a:r>
            <a:r>
              <a:rPr lang="zh-CN" altLang="en-US" dirty="0">
                <a:sym typeface="+mn-ea"/>
              </a:rPr>
              <a:t>方法相当于</a:t>
            </a:r>
            <a:r>
              <a:rPr lang="en-US" dirty="0" err="1">
                <a:sym typeface="+mn-ea"/>
              </a:rPr>
              <a:t>mouseover</a:t>
            </a:r>
            <a:r>
              <a:rPr lang="zh-CN" altLang="en-US" dirty="0">
                <a:sym typeface="+mn-ea"/>
              </a:rPr>
              <a:t>与</a:t>
            </a:r>
            <a:r>
              <a:rPr lang="en-US" dirty="0" err="1">
                <a:sym typeface="+mn-ea"/>
              </a:rPr>
              <a:t>mouseout</a:t>
            </a:r>
            <a:r>
              <a:rPr lang="zh-CN" altLang="en-US" dirty="0">
                <a:sym typeface="+mn-ea"/>
              </a:rPr>
              <a:t>事件的组合</a:t>
            </a:r>
            <a:endParaRPr lang="zh-CN" altLang="en-US" dirty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910829" y="2919506"/>
            <a:ext cx="5143500" cy="170816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$(".top-m .on").</a:t>
            </a:r>
            <a:r>
              <a:rPr lang="en-US" altLang="zh-CN" sz="1500" b="1" dirty="0">
                <a:solidFill>
                  <a:srgbClr val="FF0000"/>
                </a:solidFill>
                <a:ea typeface="宋体" panose="02010600030101010101" pitchFamily="2" charset="-122"/>
              </a:rPr>
              <a:t>hover</a:t>
            </a:r>
            <a:r>
              <a:rPr lang="en-US" altLang="zh-CN" sz="1500" b="1" dirty="0">
                <a:ea typeface="宋体" panose="02010600030101010101" pitchFamily="2" charset="-122"/>
              </a:rPr>
              <a:t>(function(){</a:t>
            </a:r>
          </a:p>
          <a:p>
            <a:pPr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	$(".</a:t>
            </a:r>
            <a:r>
              <a:rPr lang="en-US" altLang="zh-CN" sz="1500" b="1" dirty="0" err="1">
                <a:ea typeface="宋体" panose="02010600030101010101" pitchFamily="2" charset="-122"/>
              </a:rPr>
              <a:t>topDown</a:t>
            </a:r>
            <a:r>
              <a:rPr lang="en-US" altLang="zh-CN" sz="1500" b="1" dirty="0">
                <a:ea typeface="宋体" panose="02010600030101010101" pitchFamily="2" charset="-122"/>
              </a:rPr>
              <a:t>").show();</a:t>
            </a:r>
          </a:p>
          <a:p>
            <a:pPr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          },</a:t>
            </a:r>
          </a:p>
          <a:p>
            <a:pPr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         function(){</a:t>
            </a:r>
          </a:p>
          <a:p>
            <a:pPr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	 $(".</a:t>
            </a:r>
            <a:r>
              <a:rPr lang="en-US" altLang="zh-CN" sz="1500" b="1" dirty="0" err="1">
                <a:ea typeface="宋体" panose="02010600030101010101" pitchFamily="2" charset="-122"/>
              </a:rPr>
              <a:t>topDown</a:t>
            </a:r>
            <a:r>
              <a:rPr lang="en-US" altLang="zh-CN" sz="1500" b="1" dirty="0">
                <a:ea typeface="宋体" panose="02010600030101010101" pitchFamily="2" charset="-122"/>
              </a:rPr>
              <a:t>").hide();</a:t>
            </a:r>
          </a:p>
          <a:p>
            <a:pPr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         }</a:t>
            </a:r>
          </a:p>
          <a:p>
            <a:pPr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);</a:t>
            </a:r>
            <a:endParaRPr lang="zh-CN" altLang="zh-CN" sz="1500" b="1" dirty="0" err="1">
              <a:ea typeface="宋体" panose="02010600030101010101" pitchFamily="2" charset="-122"/>
            </a:endParaRPr>
          </a:p>
        </p:txBody>
      </p:sp>
      <p:sp>
        <p:nvSpPr>
          <p:cNvPr id="6" name="线形标注 1 5"/>
          <p:cNvSpPr/>
          <p:nvPr/>
        </p:nvSpPr>
        <p:spPr bwMode="auto">
          <a:xfrm>
            <a:off x="2990583" y="3440575"/>
            <a:ext cx="1446609" cy="321469"/>
          </a:xfrm>
          <a:prstGeom prst="borderCallout1">
            <a:avLst>
              <a:gd name="adj1" fmla="val -23491"/>
              <a:gd name="adj2" fmla="val -14030"/>
              <a:gd name="adj3" fmla="val 47048"/>
              <a:gd name="adj4" fmla="val 107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光标移入时触发</a:t>
            </a:r>
          </a:p>
        </p:txBody>
      </p:sp>
      <p:sp>
        <p:nvSpPr>
          <p:cNvPr id="13" name="线形标注 1 12"/>
          <p:cNvSpPr/>
          <p:nvPr/>
        </p:nvSpPr>
        <p:spPr bwMode="auto">
          <a:xfrm>
            <a:off x="2618910" y="4218217"/>
            <a:ext cx="1446609" cy="321469"/>
          </a:xfrm>
          <a:prstGeom prst="borderCallout1">
            <a:avLst>
              <a:gd name="adj1" fmla="val -53030"/>
              <a:gd name="adj2" fmla="val 4204"/>
              <a:gd name="adj3" fmla="val -5465"/>
              <a:gd name="adj4" fmla="val 10318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光标移出时触发</a:t>
            </a:r>
          </a:p>
        </p:txBody>
      </p:sp>
      <p:sp>
        <p:nvSpPr>
          <p:cNvPr id="14" name="AutoShape 3"/>
          <p:cNvSpPr>
            <a:spLocks noChangeArrowheads="1"/>
          </p:cNvSpPr>
          <p:nvPr/>
        </p:nvSpPr>
        <p:spPr bwMode="auto">
          <a:xfrm>
            <a:off x="910829" y="2033886"/>
            <a:ext cx="5143500" cy="40280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500" b="1" dirty="0">
                <a:ea typeface="宋体" panose="02010600030101010101" pitchFamily="2" charset="-122"/>
              </a:rPr>
              <a:t>hover(</a:t>
            </a:r>
            <a:r>
              <a:rPr lang="en-US" sz="1500" b="1" dirty="0" err="1">
                <a:ea typeface="宋体" panose="02010600030101010101" pitchFamily="2" charset="-122"/>
              </a:rPr>
              <a:t>enter,leave</a:t>
            </a:r>
            <a:r>
              <a:rPr lang="en-US" sz="1500" b="1" dirty="0">
                <a:ea typeface="宋体" panose="02010600030101010101" pitchFamily="2" charset="-122"/>
              </a:rPr>
              <a:t>);</a:t>
            </a:r>
            <a:endParaRPr lang="zh-CN" altLang="zh-CN" sz="1500" b="1" dirty="0" err="1">
              <a:ea typeface="宋体" panose="02010600030101010101" pitchFamily="2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483C7E9-6596-4C0C-8AA9-92E1D138624A}"/>
              </a:ext>
            </a:extLst>
          </p:cNvPr>
          <p:cNvGrpSpPr/>
          <p:nvPr/>
        </p:nvGrpSpPr>
        <p:grpSpPr>
          <a:xfrm>
            <a:off x="168889" y="1149376"/>
            <a:ext cx="436880" cy="549275"/>
            <a:chOff x="2960053" y="2405380"/>
            <a:chExt cx="436880" cy="549275"/>
          </a:xfrm>
        </p:grpSpPr>
        <p:sp>
          <p:nvSpPr>
            <p:cNvPr id="21" name="TextBox 65">
              <a:extLst>
                <a:ext uri="{FF2B5EF4-FFF2-40B4-BE49-F238E27FC236}">
                  <a16:creationId xmlns:a16="http://schemas.microsoft.com/office/drawing/2014/main" id="{D52887C9-E379-4411-8FFE-4C4E1A794AB5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22" name="图片 21" descr="C:\Users\Lenovo\Desktop\icon\书籍.png书籍">
              <a:extLst>
                <a:ext uri="{FF2B5EF4-FFF2-40B4-BE49-F238E27FC236}">
                  <a16:creationId xmlns:a16="http://schemas.microsoft.com/office/drawing/2014/main" id="{280B638B-5E24-495D-B252-D0E2B109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9EBA4D0-F557-4EA4-B785-C0A19C0F7BFD}"/>
              </a:ext>
            </a:extLst>
          </p:cNvPr>
          <p:cNvGrpSpPr/>
          <p:nvPr/>
        </p:nvGrpSpPr>
        <p:grpSpPr>
          <a:xfrm>
            <a:off x="218015" y="2494447"/>
            <a:ext cx="436880" cy="531495"/>
            <a:chOff x="3548698" y="2423160"/>
            <a:chExt cx="436880" cy="531495"/>
          </a:xfrm>
        </p:grpSpPr>
        <p:sp>
          <p:nvSpPr>
            <p:cNvPr id="25" name="TextBox 65">
              <a:extLst>
                <a:ext uri="{FF2B5EF4-FFF2-40B4-BE49-F238E27FC236}">
                  <a16:creationId xmlns:a16="http://schemas.microsoft.com/office/drawing/2014/main" id="{66B62498-FA96-49C1-A47E-EB86DE76C308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6" name="图片 25" descr="C:\Users\Lenovo\Desktop\icon\电脑.png电脑">
              <a:extLst>
                <a:ext uri="{FF2B5EF4-FFF2-40B4-BE49-F238E27FC236}">
                  <a16:creationId xmlns:a16="http://schemas.microsoft.com/office/drawing/2014/main" id="{DF06DB58-17D8-4933-83BB-70C4C8464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F24559E-ECB9-4F61-8AE8-0C4B7342EBCB}"/>
              </a:ext>
            </a:extLst>
          </p:cNvPr>
          <p:cNvGrpSpPr/>
          <p:nvPr/>
        </p:nvGrpSpPr>
        <p:grpSpPr>
          <a:xfrm>
            <a:off x="2478332" y="4627666"/>
            <a:ext cx="4541939" cy="403013"/>
            <a:chOff x="2555776" y="4614386"/>
            <a:chExt cx="3211781" cy="321469"/>
          </a:xfrm>
        </p:grpSpPr>
        <p:sp>
          <p:nvSpPr>
            <p:cNvPr id="28" name="圆角矩形 7">
              <a:extLst>
                <a:ext uri="{FF2B5EF4-FFF2-40B4-BE49-F238E27FC236}">
                  <a16:creationId xmlns:a16="http://schemas.microsoft.com/office/drawing/2014/main" id="{57662DE2-87F0-4821-A758-0E4ECAFBAD13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9" name="圆角矩形 8">
              <a:extLst>
                <a:ext uri="{FF2B5EF4-FFF2-40B4-BE49-F238E27FC236}">
                  <a16:creationId xmlns:a16="http://schemas.microsoft.com/office/drawing/2014/main" id="{8952BE81-04E0-4922-8FC6-AE0478F20089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30" name="Picture 8" descr="说话气泡new">
              <a:extLst>
                <a:ext uri="{FF2B5EF4-FFF2-40B4-BE49-F238E27FC236}">
                  <a16:creationId xmlns:a16="http://schemas.microsoft.com/office/drawing/2014/main" id="{1E675579-5FF9-4DB6-8BC9-BF6DBCE594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9C9AE2C3-F219-471A-BA5B-7E3021FBEC82}"/>
                </a:ext>
              </a:extLst>
            </p:cNvPr>
            <p:cNvSpPr txBox="1"/>
            <p:nvPr/>
          </p:nvSpPr>
          <p:spPr bwMode="auto">
            <a:xfrm>
              <a:off x="2774032" y="4647723"/>
              <a:ext cx="2993525" cy="229017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：当当图书导航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-hover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11D300-14D6-4496-A89A-5AF474516E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1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775" dirty="0">
                <a:sym typeface="+mn-ea"/>
              </a:rPr>
              <a:t>toggle()</a:t>
            </a:r>
            <a:r>
              <a:rPr lang="zh-CN" altLang="en-US" sz="2775" dirty="0">
                <a:sym typeface="+mn-ea"/>
              </a:rPr>
              <a:t>方法</a:t>
            </a:r>
            <a:r>
              <a:rPr lang="en-US" altLang="zh-CN" sz="2775" dirty="0">
                <a:sym typeface="+mn-ea"/>
              </a:rPr>
              <a:t>3-1</a:t>
            </a:r>
            <a:endParaRPr 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120" y="913924"/>
            <a:ext cx="8015764" cy="3613785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sym typeface="+mn-ea"/>
              </a:rPr>
              <a:t>toggle()</a:t>
            </a:r>
            <a:r>
              <a:rPr lang="zh-CN" altLang="en-US" dirty="0">
                <a:sym typeface="+mn-ea"/>
              </a:rPr>
              <a:t>方法用于模拟鼠标连续</a:t>
            </a:r>
            <a:r>
              <a:rPr lang="en-US" dirty="0">
                <a:sym typeface="+mn-ea"/>
              </a:rPr>
              <a:t>click</a:t>
            </a:r>
            <a:r>
              <a:rPr lang="zh-CN" altLang="en-US" dirty="0">
                <a:sym typeface="+mn-ea"/>
              </a:rPr>
              <a:t>事件</a:t>
            </a:r>
            <a:endParaRPr lang="zh-CN" altLang="en-US"/>
          </a:p>
        </p:txBody>
      </p:sp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898922" y="1936735"/>
            <a:ext cx="5143500" cy="40280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500" b="1" dirty="0">
                <a:ea typeface="宋体" panose="02010600030101010101" pitchFamily="2" charset="-122"/>
              </a:rPr>
              <a:t>toggle(fn1,fn2,...,</a:t>
            </a:r>
            <a:r>
              <a:rPr lang="en-US" sz="1500" b="1" dirty="0" err="1">
                <a:ea typeface="宋体" panose="02010600030101010101" pitchFamily="2" charset="-122"/>
              </a:rPr>
              <a:t>fnN</a:t>
            </a:r>
            <a:r>
              <a:rPr lang="en-US" sz="1500" b="1" dirty="0">
                <a:ea typeface="宋体" panose="02010600030101010101" pitchFamily="2" charset="-122"/>
              </a:rPr>
              <a:t>);</a:t>
            </a:r>
          </a:p>
        </p:txBody>
      </p:sp>
      <p:sp>
        <p:nvSpPr>
          <p:cNvPr id="23" name="AutoShape 3"/>
          <p:cNvSpPr>
            <a:spLocks noChangeArrowheads="1"/>
          </p:cNvSpPr>
          <p:nvPr/>
        </p:nvSpPr>
        <p:spPr bwMode="auto">
          <a:xfrm>
            <a:off x="898922" y="2697656"/>
            <a:ext cx="5704526" cy="1787797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$("input").</a:t>
            </a:r>
            <a:r>
              <a:rPr lang="en-US" altLang="zh-CN" sz="1500" b="1" dirty="0">
                <a:solidFill>
                  <a:srgbClr val="FF0000"/>
                </a:solidFill>
                <a:ea typeface="宋体" panose="02010600030101010101" pitchFamily="2" charset="-122"/>
              </a:rPr>
              <a:t>toggle</a:t>
            </a:r>
            <a:r>
              <a:rPr lang="en-US" altLang="zh-CN" sz="1500" b="1" dirty="0">
                <a:ea typeface="宋体" panose="02010600030101010101" pitchFamily="2" charset="-122"/>
              </a:rPr>
              <a:t>(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        function(){$("body").</a:t>
            </a:r>
            <a:r>
              <a:rPr lang="en-US" altLang="zh-CN" sz="1500" b="1" dirty="0" err="1">
                <a:ea typeface="宋体" panose="02010600030101010101" pitchFamily="2" charset="-122"/>
              </a:rPr>
              <a:t>css</a:t>
            </a:r>
            <a:r>
              <a:rPr lang="en-US" altLang="zh-CN" sz="1500" b="1" dirty="0">
                <a:ea typeface="宋体" panose="02010600030101010101" pitchFamily="2" charset="-122"/>
              </a:rPr>
              <a:t>("background","#ff0000");},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         function(){$("body").</a:t>
            </a:r>
            <a:r>
              <a:rPr lang="en-US" altLang="zh-CN" sz="1500" b="1" dirty="0" err="1">
                <a:ea typeface="宋体" panose="02010600030101010101" pitchFamily="2" charset="-122"/>
              </a:rPr>
              <a:t>css</a:t>
            </a:r>
            <a:r>
              <a:rPr lang="en-US" altLang="zh-CN" sz="1500" b="1" dirty="0">
                <a:ea typeface="宋体" panose="02010600030101010101" pitchFamily="2" charset="-122"/>
              </a:rPr>
              <a:t>("background","#00ff00");},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          function(){$("body").</a:t>
            </a:r>
            <a:r>
              <a:rPr lang="en-US" altLang="zh-CN" sz="1500" b="1" dirty="0" err="1">
                <a:ea typeface="宋体" panose="02010600030101010101" pitchFamily="2" charset="-122"/>
              </a:rPr>
              <a:t>css</a:t>
            </a:r>
            <a:r>
              <a:rPr lang="en-US" altLang="zh-CN" sz="1500" b="1" dirty="0">
                <a:ea typeface="宋体" panose="02010600030101010101" pitchFamily="2" charset="-122"/>
              </a:rPr>
              <a:t>("background","#0000ff");}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    )</a:t>
            </a:r>
            <a:endParaRPr lang="zh-CN" altLang="zh-CN" sz="1500" b="1" dirty="0" err="1">
              <a:ea typeface="宋体" panose="02010600030101010101" pitchFamily="2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AFA457F-0612-46BA-8BEF-32B72AEBDB3C}"/>
              </a:ext>
            </a:extLst>
          </p:cNvPr>
          <p:cNvGrpSpPr/>
          <p:nvPr/>
        </p:nvGrpSpPr>
        <p:grpSpPr>
          <a:xfrm>
            <a:off x="240665" y="1058498"/>
            <a:ext cx="436880" cy="549275"/>
            <a:chOff x="2960053" y="2405380"/>
            <a:chExt cx="436880" cy="549275"/>
          </a:xfrm>
        </p:grpSpPr>
        <p:sp>
          <p:nvSpPr>
            <p:cNvPr id="21" name="TextBox 65">
              <a:extLst>
                <a:ext uri="{FF2B5EF4-FFF2-40B4-BE49-F238E27FC236}">
                  <a16:creationId xmlns:a16="http://schemas.microsoft.com/office/drawing/2014/main" id="{6F8D6AA2-E4EA-4D5E-92D4-A20F566D9EDB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22" name="图片 21" descr="C:\Users\Lenovo\Desktop\icon\书籍.png书籍">
              <a:extLst>
                <a:ext uri="{FF2B5EF4-FFF2-40B4-BE49-F238E27FC236}">
                  <a16:creationId xmlns:a16="http://schemas.microsoft.com/office/drawing/2014/main" id="{EB1FB4D2-DDE5-46AA-88E7-BA83A7B44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798ABF3-1EA6-4728-B9EB-8A78BEFE8F9A}"/>
              </a:ext>
            </a:extLst>
          </p:cNvPr>
          <p:cNvGrpSpPr/>
          <p:nvPr/>
        </p:nvGrpSpPr>
        <p:grpSpPr>
          <a:xfrm>
            <a:off x="218015" y="2494447"/>
            <a:ext cx="436880" cy="531495"/>
            <a:chOff x="3548698" y="2423160"/>
            <a:chExt cx="436880" cy="531495"/>
          </a:xfrm>
        </p:grpSpPr>
        <p:sp>
          <p:nvSpPr>
            <p:cNvPr id="26" name="TextBox 65">
              <a:extLst>
                <a:ext uri="{FF2B5EF4-FFF2-40B4-BE49-F238E27FC236}">
                  <a16:creationId xmlns:a16="http://schemas.microsoft.com/office/drawing/2014/main" id="{1952B706-2071-439F-9ABD-81BD1AC3D59E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7" name="图片 26" descr="C:\Users\Lenovo\Desktop\icon\电脑.png电脑">
              <a:extLst>
                <a:ext uri="{FF2B5EF4-FFF2-40B4-BE49-F238E27FC236}">
                  <a16:creationId xmlns:a16="http://schemas.microsoft.com/office/drawing/2014/main" id="{850EF0C3-59DC-456F-9E84-B755E98F4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42D0974-FCDC-4A18-8857-34C7EBBC600A}"/>
              </a:ext>
            </a:extLst>
          </p:cNvPr>
          <p:cNvGrpSpPr/>
          <p:nvPr/>
        </p:nvGrpSpPr>
        <p:grpSpPr>
          <a:xfrm>
            <a:off x="2555776" y="4581506"/>
            <a:ext cx="3132349" cy="321469"/>
            <a:chOff x="2555776" y="4614386"/>
            <a:chExt cx="3132349" cy="321469"/>
          </a:xfrm>
        </p:grpSpPr>
        <p:sp>
          <p:nvSpPr>
            <p:cNvPr id="29" name="圆角矩形 7">
              <a:extLst>
                <a:ext uri="{FF2B5EF4-FFF2-40B4-BE49-F238E27FC236}">
                  <a16:creationId xmlns:a16="http://schemas.microsoft.com/office/drawing/2014/main" id="{570742FC-0ECF-4331-BC40-75B17BD28C4A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30" name="圆角矩形 8">
              <a:extLst>
                <a:ext uri="{FF2B5EF4-FFF2-40B4-BE49-F238E27FC236}">
                  <a16:creationId xmlns:a16="http://schemas.microsoft.com/office/drawing/2014/main" id="{8F6FB15A-720B-41EA-8C1B-A57C84D137EB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31" name="Picture 8" descr="说话气泡new">
              <a:extLst>
                <a:ext uri="{FF2B5EF4-FFF2-40B4-BE49-F238E27FC236}">
                  <a16:creationId xmlns:a16="http://schemas.microsoft.com/office/drawing/2014/main" id="{97ABCAC6-3E4D-4C30-BD0F-3CDEE1FD3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72A0C437-DE16-4146-83F9-06BDF46AB701}"/>
                </a:ext>
              </a:extLst>
            </p:cNvPr>
            <p:cNvSpPr txBox="1"/>
            <p:nvPr/>
          </p:nvSpPr>
          <p:spPr bwMode="auto">
            <a:xfrm>
              <a:off x="3232690" y="4647723"/>
              <a:ext cx="2076210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：背景变化</a:t>
              </a: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6434BE-954F-413C-BCBC-F95958BCF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775" dirty="0">
                <a:sym typeface="+mn-ea"/>
              </a:rPr>
              <a:t>toggle()</a:t>
            </a:r>
            <a:r>
              <a:rPr lang="zh-CN" altLang="en-US" sz="2775" dirty="0">
                <a:sym typeface="+mn-ea"/>
              </a:rPr>
              <a:t>方法</a:t>
            </a:r>
            <a:r>
              <a:rPr lang="en-US" altLang="zh-CN" sz="2775" dirty="0">
                <a:sym typeface="+mn-ea"/>
              </a:rPr>
              <a:t>3-2</a:t>
            </a:r>
            <a:endParaRPr 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sym typeface="+mn-ea"/>
              </a:rPr>
              <a:t>toggle()</a:t>
            </a:r>
            <a:r>
              <a:rPr lang="zh-CN" altLang="en-US" dirty="0">
                <a:sym typeface="+mn-ea"/>
              </a:rPr>
              <a:t>方法不带参数，与</a:t>
            </a:r>
            <a:r>
              <a:rPr lang="en-US" altLang="zh-CN" dirty="0">
                <a:sym typeface="+mn-ea"/>
              </a:rPr>
              <a:t>show( )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hide( )</a:t>
            </a:r>
            <a:r>
              <a:rPr lang="zh-CN" altLang="en-US" dirty="0">
                <a:sym typeface="+mn-ea"/>
              </a:rPr>
              <a:t>方法作用一样</a:t>
            </a:r>
          </a:p>
        </p:txBody>
      </p:sp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1360729" y="2236468"/>
            <a:ext cx="5143500" cy="40280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500" b="1" dirty="0">
                <a:ea typeface="宋体" panose="02010600030101010101" pitchFamily="2" charset="-122"/>
              </a:rPr>
              <a:t>toggle( );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882FBDA-DD4A-4233-805A-2D346CD9300F}"/>
              </a:ext>
            </a:extLst>
          </p:cNvPr>
          <p:cNvGrpSpPr/>
          <p:nvPr/>
        </p:nvGrpSpPr>
        <p:grpSpPr>
          <a:xfrm>
            <a:off x="485140" y="2081424"/>
            <a:ext cx="436880" cy="549275"/>
            <a:chOff x="2960053" y="2405380"/>
            <a:chExt cx="436880" cy="549275"/>
          </a:xfrm>
        </p:grpSpPr>
        <p:sp>
          <p:nvSpPr>
            <p:cNvPr id="27" name="TextBox 65">
              <a:extLst>
                <a:ext uri="{FF2B5EF4-FFF2-40B4-BE49-F238E27FC236}">
                  <a16:creationId xmlns:a16="http://schemas.microsoft.com/office/drawing/2014/main" id="{22FE437B-BF62-413F-AD92-57D0D3229FF7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29" name="图片 28" descr="C:\Users\Lenovo\Desktop\icon\书籍.png书籍">
              <a:extLst>
                <a:ext uri="{FF2B5EF4-FFF2-40B4-BE49-F238E27FC236}">
                  <a16:creationId xmlns:a16="http://schemas.microsoft.com/office/drawing/2014/main" id="{3E3D351E-7B91-4B4F-9259-B59138E21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0A9D1B5-33C3-450C-AB4C-5B01EF74C37F}"/>
              </a:ext>
            </a:extLst>
          </p:cNvPr>
          <p:cNvGrpSpPr/>
          <p:nvPr/>
        </p:nvGrpSpPr>
        <p:grpSpPr>
          <a:xfrm>
            <a:off x="485139" y="3228512"/>
            <a:ext cx="436880" cy="531495"/>
            <a:chOff x="3548698" y="2423160"/>
            <a:chExt cx="436880" cy="531495"/>
          </a:xfrm>
        </p:grpSpPr>
        <p:sp>
          <p:nvSpPr>
            <p:cNvPr id="31" name="TextBox 65">
              <a:extLst>
                <a:ext uri="{FF2B5EF4-FFF2-40B4-BE49-F238E27FC236}">
                  <a16:creationId xmlns:a16="http://schemas.microsoft.com/office/drawing/2014/main" id="{A132164D-FBF9-4451-8F1B-238689BDCCBA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33" name="图片 32" descr="C:\Users\Lenovo\Desktop\icon\电脑.png电脑">
              <a:extLst>
                <a:ext uri="{FF2B5EF4-FFF2-40B4-BE49-F238E27FC236}">
                  <a16:creationId xmlns:a16="http://schemas.microsoft.com/office/drawing/2014/main" id="{B5529485-5F6E-4F7E-BE67-8B82E9F0E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sp>
        <p:nvSpPr>
          <p:cNvPr id="34" name="AutoShape 3">
            <a:extLst>
              <a:ext uri="{FF2B5EF4-FFF2-40B4-BE49-F238E27FC236}">
                <a16:creationId xmlns:a16="http://schemas.microsoft.com/office/drawing/2014/main" id="{A735BBDC-F756-4597-B426-52A478808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729" y="3322954"/>
            <a:ext cx="5488502" cy="40280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$("input").click(function(){$("p").</a:t>
            </a:r>
            <a:r>
              <a:rPr lang="en-US" altLang="zh-CN" sz="1500" b="1" dirty="0">
                <a:solidFill>
                  <a:srgbClr val="FF0000"/>
                </a:solidFill>
                <a:ea typeface="宋体" panose="02010600030101010101" pitchFamily="2" charset="-122"/>
              </a:rPr>
              <a:t>toggle</a:t>
            </a:r>
            <a:r>
              <a:rPr lang="en-US" altLang="zh-CN" sz="1500" b="1" dirty="0">
                <a:ea typeface="宋体" panose="02010600030101010101" pitchFamily="2" charset="-122"/>
              </a:rPr>
              <a:t>();})</a:t>
            </a:r>
            <a:endParaRPr lang="zh-CN" altLang="zh-CN" sz="1500" b="1" dirty="0" err="1">
              <a:ea typeface="宋体" panose="02010600030101010101" pitchFamily="2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8F9E8C6-AD0C-4EA0-9EEE-7B8D08CA52AE}"/>
              </a:ext>
            </a:extLst>
          </p:cNvPr>
          <p:cNvGrpSpPr/>
          <p:nvPr/>
        </p:nvGrpSpPr>
        <p:grpSpPr>
          <a:xfrm>
            <a:off x="2411760" y="4457837"/>
            <a:ext cx="3132349" cy="321469"/>
            <a:chOff x="2555776" y="4614386"/>
            <a:chExt cx="3132349" cy="321469"/>
          </a:xfrm>
        </p:grpSpPr>
        <p:sp>
          <p:nvSpPr>
            <p:cNvPr id="36" name="圆角矩形 7">
              <a:extLst>
                <a:ext uri="{FF2B5EF4-FFF2-40B4-BE49-F238E27FC236}">
                  <a16:creationId xmlns:a16="http://schemas.microsoft.com/office/drawing/2014/main" id="{A6792C5E-366A-4AE2-846C-9E0146F089E2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37" name="圆角矩形 8">
              <a:extLst>
                <a:ext uri="{FF2B5EF4-FFF2-40B4-BE49-F238E27FC236}">
                  <a16:creationId xmlns:a16="http://schemas.microsoft.com/office/drawing/2014/main" id="{51382EFC-EABF-4B16-93F9-455A6CA99361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38" name="Picture 8" descr="说话气泡new">
              <a:extLst>
                <a:ext uri="{FF2B5EF4-FFF2-40B4-BE49-F238E27FC236}">
                  <a16:creationId xmlns:a16="http://schemas.microsoft.com/office/drawing/2014/main" id="{9949D410-357D-4036-8F16-82CD4E365C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6F4597B5-B127-4DF7-9594-ED2AE0889590}"/>
                </a:ext>
              </a:extLst>
            </p:cNvPr>
            <p:cNvSpPr txBox="1"/>
            <p:nvPr/>
          </p:nvSpPr>
          <p:spPr bwMode="auto">
            <a:xfrm>
              <a:off x="3232690" y="4647723"/>
              <a:ext cx="2076210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：背景变化</a:t>
              </a: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3261CE-BD83-41DA-9E71-1EBD5E6747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775" dirty="0">
                <a:sym typeface="+mn-ea"/>
              </a:rPr>
              <a:t>toggle()</a:t>
            </a:r>
            <a:r>
              <a:rPr lang="zh-CN" altLang="en-US" sz="2775" dirty="0">
                <a:sym typeface="+mn-ea"/>
              </a:rPr>
              <a:t>方法</a:t>
            </a:r>
            <a:r>
              <a:rPr lang="en-US" altLang="zh-CN" sz="2775" dirty="0">
                <a:sym typeface="+mn-ea"/>
              </a:rPr>
              <a:t>3-3</a:t>
            </a:r>
            <a:endParaRPr 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dirty="0" err="1">
                <a:sym typeface="+mn-ea"/>
              </a:rPr>
              <a:t>toggleClass</a:t>
            </a:r>
            <a:r>
              <a:rPr lang="en-US" dirty="0">
                <a:sym typeface="+mn-ea"/>
              </a:rPr>
              <a:t>( )</a:t>
            </a:r>
            <a:r>
              <a:rPr lang="zh-CN" altLang="en-US" dirty="0">
                <a:sym typeface="+mn-ea"/>
              </a:rPr>
              <a:t>可以对样式进行切换</a:t>
            </a:r>
            <a:endParaRPr lang="zh-CN" altLang="en-US" dirty="0"/>
          </a:p>
          <a:p>
            <a:pPr>
              <a:lnSpc>
                <a:spcPct val="150000"/>
              </a:lnSpc>
              <a:defRPr/>
            </a:pPr>
            <a:endParaRPr lang="zh-CN" altLang="en-US" dirty="0"/>
          </a:p>
        </p:txBody>
      </p:sp>
      <p:sp>
        <p:nvSpPr>
          <p:cNvPr id="28" name="AutoShape 3"/>
          <p:cNvSpPr>
            <a:spLocks noChangeArrowheads="1"/>
          </p:cNvSpPr>
          <p:nvPr/>
        </p:nvSpPr>
        <p:spPr bwMode="auto">
          <a:xfrm>
            <a:off x="1259632" y="2067982"/>
            <a:ext cx="5143500" cy="40280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500" b="1" dirty="0" err="1">
                <a:ea typeface="宋体" panose="02010600030101010101" pitchFamily="2" charset="-122"/>
              </a:rPr>
              <a:t>toggleClass</a:t>
            </a:r>
            <a:r>
              <a:rPr lang="en-US" sz="1500" b="1" dirty="0">
                <a:ea typeface="宋体" panose="02010600030101010101" pitchFamily="2" charset="-122"/>
              </a:rPr>
              <a:t>(</a:t>
            </a:r>
            <a:r>
              <a:rPr lang="en-US" sz="1500" b="1" dirty="0" err="1">
                <a:ea typeface="宋体" panose="02010600030101010101" pitchFamily="2" charset="-122"/>
              </a:rPr>
              <a:t>className</a:t>
            </a:r>
            <a:r>
              <a:rPr lang="en-US" sz="1500" b="1" dirty="0">
                <a:ea typeface="宋体" panose="02010600030101010101" pitchFamily="2" charset="-122"/>
              </a:rPr>
              <a:t>);</a:t>
            </a:r>
          </a:p>
        </p:txBody>
      </p:sp>
      <p:sp>
        <p:nvSpPr>
          <p:cNvPr id="32" name="AutoShape 3"/>
          <p:cNvSpPr>
            <a:spLocks noChangeArrowheads="1"/>
          </p:cNvSpPr>
          <p:nvPr/>
        </p:nvSpPr>
        <p:spPr bwMode="auto">
          <a:xfrm>
            <a:off x="1259632" y="3238711"/>
            <a:ext cx="5488502" cy="40280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$("input").click(function(){$("p").</a:t>
            </a:r>
            <a:r>
              <a:rPr lang="en-US" altLang="zh-CN" sz="1500" b="1" dirty="0" err="1">
                <a:solidFill>
                  <a:srgbClr val="FF0000"/>
                </a:solidFill>
                <a:ea typeface="宋体" panose="02010600030101010101" pitchFamily="2" charset="-122"/>
              </a:rPr>
              <a:t>toggleClass</a:t>
            </a:r>
            <a:r>
              <a:rPr lang="en-US" altLang="zh-CN" sz="1500" b="1" dirty="0">
                <a:ea typeface="宋体" panose="02010600030101010101" pitchFamily="2" charset="-122"/>
              </a:rPr>
              <a:t>("red");})</a:t>
            </a:r>
            <a:endParaRPr lang="zh-CN" altLang="zh-CN" sz="1500" b="1" dirty="0" err="1">
              <a:ea typeface="宋体" panose="02010600030101010101" pitchFamily="2" charset="-122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B3631DB-A9C7-408D-B611-525E714A3E25}"/>
              </a:ext>
            </a:extLst>
          </p:cNvPr>
          <p:cNvGrpSpPr/>
          <p:nvPr/>
        </p:nvGrpSpPr>
        <p:grpSpPr>
          <a:xfrm>
            <a:off x="485140" y="2081424"/>
            <a:ext cx="436880" cy="549275"/>
            <a:chOff x="2960053" y="2405380"/>
            <a:chExt cx="436880" cy="549275"/>
          </a:xfrm>
        </p:grpSpPr>
        <p:sp>
          <p:nvSpPr>
            <p:cNvPr id="34" name="TextBox 65">
              <a:extLst>
                <a:ext uri="{FF2B5EF4-FFF2-40B4-BE49-F238E27FC236}">
                  <a16:creationId xmlns:a16="http://schemas.microsoft.com/office/drawing/2014/main" id="{88D778C2-4C6E-4268-B108-7A17E6ED5FCA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35" name="图片 34" descr="C:\Users\Lenovo\Desktop\icon\书籍.png书籍">
              <a:extLst>
                <a:ext uri="{FF2B5EF4-FFF2-40B4-BE49-F238E27FC236}">
                  <a16:creationId xmlns:a16="http://schemas.microsoft.com/office/drawing/2014/main" id="{610507A1-510D-444D-96C2-5FF759006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E5EF45C-38FC-474E-97B0-C41A7745D573}"/>
              </a:ext>
            </a:extLst>
          </p:cNvPr>
          <p:cNvGrpSpPr/>
          <p:nvPr/>
        </p:nvGrpSpPr>
        <p:grpSpPr>
          <a:xfrm>
            <a:off x="485139" y="3228512"/>
            <a:ext cx="436880" cy="531495"/>
            <a:chOff x="3548698" y="2423160"/>
            <a:chExt cx="436880" cy="531495"/>
          </a:xfrm>
        </p:grpSpPr>
        <p:sp>
          <p:nvSpPr>
            <p:cNvPr id="37" name="TextBox 65">
              <a:extLst>
                <a:ext uri="{FF2B5EF4-FFF2-40B4-BE49-F238E27FC236}">
                  <a16:creationId xmlns:a16="http://schemas.microsoft.com/office/drawing/2014/main" id="{AB609D33-F0A4-43C6-981E-B038CAA442AA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38" name="图片 37" descr="C:\Users\Lenovo\Desktop\icon\电脑.png电脑">
              <a:extLst>
                <a:ext uri="{FF2B5EF4-FFF2-40B4-BE49-F238E27FC236}">
                  <a16:creationId xmlns:a16="http://schemas.microsoft.com/office/drawing/2014/main" id="{6FC7C707-870F-4726-BE7C-35FF040C1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CC21493-A30B-4AF6-922D-3E32AA63BCE2}"/>
              </a:ext>
            </a:extLst>
          </p:cNvPr>
          <p:cNvGrpSpPr/>
          <p:nvPr/>
        </p:nvGrpSpPr>
        <p:grpSpPr>
          <a:xfrm>
            <a:off x="2411760" y="4457837"/>
            <a:ext cx="3132349" cy="321469"/>
            <a:chOff x="2555776" y="4614386"/>
            <a:chExt cx="3132349" cy="321469"/>
          </a:xfrm>
        </p:grpSpPr>
        <p:sp>
          <p:nvSpPr>
            <p:cNvPr id="40" name="圆角矩形 7">
              <a:extLst>
                <a:ext uri="{FF2B5EF4-FFF2-40B4-BE49-F238E27FC236}">
                  <a16:creationId xmlns:a16="http://schemas.microsoft.com/office/drawing/2014/main" id="{54694077-0C9C-4A9E-8E4C-BEABF3CEBA96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41" name="圆角矩形 8">
              <a:extLst>
                <a:ext uri="{FF2B5EF4-FFF2-40B4-BE49-F238E27FC236}">
                  <a16:creationId xmlns:a16="http://schemas.microsoft.com/office/drawing/2014/main" id="{CCE0E011-271A-4AB4-BB69-5F9741AF177B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42" name="Picture 8" descr="说话气泡new">
              <a:extLst>
                <a:ext uri="{FF2B5EF4-FFF2-40B4-BE49-F238E27FC236}">
                  <a16:creationId xmlns:a16="http://schemas.microsoft.com/office/drawing/2014/main" id="{5EFB1B47-C392-4412-B0AE-07269B7860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10">
              <a:extLst>
                <a:ext uri="{FF2B5EF4-FFF2-40B4-BE49-F238E27FC236}">
                  <a16:creationId xmlns:a16="http://schemas.microsoft.com/office/drawing/2014/main" id="{2646B89E-68E0-41D8-BA92-3B572BD72044}"/>
                </a:ext>
              </a:extLst>
            </p:cNvPr>
            <p:cNvSpPr txBox="1"/>
            <p:nvPr/>
          </p:nvSpPr>
          <p:spPr bwMode="auto">
            <a:xfrm>
              <a:off x="3232690" y="4647723"/>
              <a:ext cx="2076210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：背景变化</a:t>
              </a: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8A53CD-73C6-49BE-A6EA-5590E449BF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r>
              <a:rPr lang="en-US" altLang="zh-CN"/>
              <a:t>/42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58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小结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fr-FR" altLang="zh-CN" dirty="0">
                <a:sym typeface="+mn-ea"/>
              </a:rPr>
              <a:t>toggle( )</a:t>
            </a:r>
            <a:r>
              <a:rPr lang="zh-CN" altLang="zh-CN" dirty="0">
                <a:sym typeface="+mn-ea"/>
              </a:rPr>
              <a:t>和</a:t>
            </a:r>
            <a:r>
              <a:rPr lang="fr-FR" altLang="zh-CN" dirty="0">
                <a:sym typeface="+mn-ea"/>
              </a:rPr>
              <a:t>toggleClass( )</a:t>
            </a:r>
            <a:r>
              <a:rPr lang="zh-CN" altLang="zh-CN" dirty="0">
                <a:sym typeface="+mn-ea"/>
              </a:rPr>
              <a:t>总结</a:t>
            </a:r>
          </a:p>
          <a:p>
            <a:pPr lvl="1">
              <a:lnSpc>
                <a:spcPct val="150000"/>
              </a:lnSpc>
            </a:pPr>
            <a:r>
              <a:rPr lang="en-US" altLang="zh-CN" sz="2220" dirty="0">
                <a:sym typeface="+mn-ea"/>
              </a:rPr>
              <a:t>toggle( fn1,fn2...)</a:t>
            </a:r>
            <a:r>
              <a:rPr lang="zh-CN" altLang="en-US" sz="2220" dirty="0">
                <a:sym typeface="+mn-ea"/>
              </a:rPr>
              <a:t>实现单击事件的切换，无须额外绑定</a:t>
            </a:r>
            <a:r>
              <a:rPr lang="en-US" altLang="zh-CN" sz="2220" dirty="0">
                <a:sym typeface="+mn-ea"/>
              </a:rPr>
              <a:t>click</a:t>
            </a:r>
            <a:r>
              <a:rPr lang="zh-CN" altLang="en-US" sz="2220" dirty="0">
                <a:sym typeface="+mn-ea"/>
              </a:rPr>
              <a:t>事件</a:t>
            </a:r>
            <a:endParaRPr lang="zh-CN" altLang="en-US" sz="2220" dirty="0"/>
          </a:p>
          <a:p>
            <a:pPr lvl="1">
              <a:lnSpc>
                <a:spcPct val="150000"/>
              </a:lnSpc>
            </a:pPr>
            <a:r>
              <a:rPr lang="en-US" altLang="zh-CN" sz="2220" dirty="0">
                <a:sym typeface="+mn-ea"/>
              </a:rPr>
              <a:t>toggle( )</a:t>
            </a:r>
            <a:r>
              <a:rPr lang="zh-CN" altLang="en-US" sz="2220" dirty="0">
                <a:sym typeface="+mn-ea"/>
              </a:rPr>
              <a:t>实现事件触发对象在显示和隐藏状态之间切换</a:t>
            </a:r>
            <a:endParaRPr lang="zh-CN" altLang="en-US" sz="2220" dirty="0"/>
          </a:p>
          <a:p>
            <a:pPr lvl="1">
              <a:lnSpc>
                <a:spcPct val="150000"/>
              </a:lnSpc>
            </a:pPr>
            <a:r>
              <a:rPr lang="en-US" altLang="zh-CN" sz="2220" dirty="0" err="1">
                <a:sym typeface="+mn-ea"/>
              </a:rPr>
              <a:t>toggleClass</a:t>
            </a:r>
            <a:r>
              <a:rPr lang="en-US" altLang="zh-CN" sz="2220" dirty="0">
                <a:sym typeface="+mn-ea"/>
              </a:rPr>
              <a:t>( )</a:t>
            </a:r>
            <a:r>
              <a:rPr lang="zh-CN" altLang="en-US" sz="2220" dirty="0">
                <a:sym typeface="+mn-ea"/>
              </a:rPr>
              <a:t>实现事件触发对象在加载某个样式和移除某个样式之间切换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FA2A62-C59C-490E-9516-BB5E5E9597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578644" y="981075"/>
            <a:ext cx="8175784" cy="3613785"/>
          </a:xfrm>
        </p:spPr>
        <p:txBody>
          <a:bodyPr/>
          <a:lstStyle/>
          <a:p>
            <a:r>
              <a:rPr lang="zh-CN" altLang="en-US"/>
              <a:t>需求说明</a:t>
            </a:r>
            <a:endParaRPr lang="en-US" altLang="zh-CN"/>
          </a:p>
          <a:p>
            <a:pPr lvl="1">
              <a:defRPr/>
            </a:pPr>
            <a:r>
              <a:rPr lang="zh-CN" altLang="en-US" sz="2220" dirty="0">
                <a:sym typeface="+mn-ea"/>
              </a:rPr>
              <a:t>使用</a:t>
            </a:r>
            <a:r>
              <a:rPr lang="en-US" altLang="zh-CN" sz="2220" dirty="0">
                <a:sym typeface="+mn-ea"/>
              </a:rPr>
              <a:t>hover( )</a:t>
            </a:r>
            <a:r>
              <a:rPr lang="zh-CN" altLang="en-US" sz="2220" dirty="0">
                <a:sym typeface="+mn-ea"/>
              </a:rPr>
              <a:t>实现鼠标移至菜单上时，显示二级菜单，移出当前菜单时二级菜单隐藏</a:t>
            </a:r>
          </a:p>
          <a:p>
            <a:pPr lvl="1">
              <a:defRPr/>
            </a:pPr>
            <a:r>
              <a:rPr lang="zh-CN" altLang="en-US" sz="2220" dirty="0">
                <a:sym typeface="+mn-ea"/>
              </a:rPr>
              <a:t>使用</a:t>
            </a:r>
            <a:r>
              <a:rPr lang="en-US" altLang="zh-CN" sz="2220" dirty="0" err="1">
                <a:sym typeface="+mn-ea"/>
              </a:rPr>
              <a:t>toggleClass</a:t>
            </a:r>
            <a:r>
              <a:rPr lang="en-US" altLang="zh-CN" sz="2220" dirty="0">
                <a:sym typeface="+mn-ea"/>
              </a:rPr>
              <a:t>( )</a:t>
            </a:r>
            <a:r>
              <a:rPr lang="zh-CN" altLang="en-US" sz="2220" dirty="0">
                <a:sym typeface="+mn-ea"/>
              </a:rPr>
              <a:t>实现鼠标移至菜单上时背景颜色变为橙色，鼠标移出当前菜单时背景颜色恢复为原来颜色</a:t>
            </a: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2—</a:t>
            </a:r>
            <a:r>
              <a:rPr lang="zh-CN" altLang="en-US" sz="2775" dirty="0">
                <a:sym typeface="+mn-ea"/>
              </a:rPr>
              <a:t>仿京东左侧菜单</a:t>
            </a:r>
            <a:endParaRPr lang="zh-CN" altLang="en-US" dirty="0"/>
          </a:p>
        </p:txBody>
      </p:sp>
      <p:sp>
        <p:nvSpPr>
          <p:cNvPr id="588807" name="AutoShape 7"/>
          <p:cNvSpPr>
            <a:spLocks noChangeArrowheads="1"/>
          </p:cNvSpPr>
          <p:nvPr/>
        </p:nvSpPr>
        <p:spPr bwMode="auto">
          <a:xfrm>
            <a:off x="3373279" y="4581734"/>
            <a:ext cx="1702777" cy="33200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99D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14313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完成时间：</a:t>
            </a:r>
            <a:r>
              <a:rPr lang="en-US" altLang="zh-CN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15</a:t>
            </a: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分钟</a:t>
            </a:r>
          </a:p>
        </p:txBody>
      </p:sp>
      <p:pic>
        <p:nvPicPr>
          <p:cNvPr id="6146" name="Picture 2" descr="F:\2016年工作\ACCP8.0产品开发\jQuery\案例源码\chapter07\Chapter07截图\图7.2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743" y="1443038"/>
            <a:ext cx="4120991" cy="245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2AB0C4-F500-4F09-8FFE-94FCE5A70D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教员根据上节课布置的预习内容进行集中测试</a:t>
            </a:r>
          </a:p>
          <a:p>
            <a:endParaRPr lang="zh-CN" altLang="en-US">
              <a:solidFill>
                <a:srgbClr val="FF0000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预习检查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05953A-211A-4505-BA49-45DAF75F94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常见问题及解决办法</a:t>
            </a:r>
            <a:endParaRPr lang="en-US" altLang="zh-CN" dirty="0"/>
          </a:p>
          <a:p>
            <a:r>
              <a:rPr lang="zh-CN" altLang="en-US" dirty="0"/>
              <a:t>代码规范问题</a:t>
            </a:r>
          </a:p>
          <a:p>
            <a:r>
              <a:rPr lang="zh-CN" altLang="en-US" dirty="0"/>
              <a:t>调试技巧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共性问题集中讲解</a:t>
            </a:r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883B681-C1B2-48B7-B255-525175B82EEC}"/>
              </a:ext>
            </a:extLst>
          </p:cNvPr>
          <p:cNvGrpSpPr/>
          <p:nvPr/>
        </p:nvGrpSpPr>
        <p:grpSpPr>
          <a:xfrm>
            <a:off x="2560320" y="3474720"/>
            <a:ext cx="4022884" cy="992505"/>
            <a:chOff x="4789" y="4099"/>
            <a:chExt cx="8447" cy="208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E9B3965-C875-423E-BA47-2667487E9A2E}"/>
                </a:ext>
              </a:extLst>
            </p:cNvPr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4429EAE-6A7B-4ED0-8ED7-43DAD50586E6}"/>
                </a:ext>
              </a:extLst>
            </p:cNvPr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43A5D23-B589-4BEE-BFF0-871C95965279}"/>
                </a:ext>
              </a:extLst>
            </p:cNvPr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Text Box 13">
              <a:extLst>
                <a:ext uri="{FF2B5EF4-FFF2-40B4-BE49-F238E27FC236}">
                  <a16:creationId xmlns:a16="http://schemas.microsoft.com/office/drawing/2014/main" id="{C7DDF9D5-9667-4634-BF99-490FADFD12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89100">
              <a:spAutoFit/>
            </a:bodyPr>
            <a:lstStyle/>
            <a:p>
              <a:pPr algn="ctr" eaLnBrk="0" hangingPunct="0">
                <a:defRPr/>
              </a:pPr>
              <a:r>
                <a:rPr lang="en-US" altLang="zh-CN" sz="2400" b="1" kern="0" spc="2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2400" b="1" kern="0" spc="2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BF8BA2F-4F1E-4F15-9191-185EC46F7CDE}"/>
                </a:ext>
              </a:extLst>
            </p:cNvPr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D3C2B7B-DC59-4F59-A94E-9F615C05B967}"/>
                </a:ext>
              </a:extLst>
            </p:cNvPr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E183066-A4F7-4B6B-8753-BB7763406689}"/>
                </a:ext>
              </a:extLst>
            </p:cNvPr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CF300B-40B2-4938-BCDA-75764F1AFD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775">
                <a:sym typeface="+mn-ea"/>
              </a:rPr>
              <a:t>jQuery</a:t>
            </a:r>
            <a:r>
              <a:rPr sz="2775">
                <a:sym typeface="+mn-ea"/>
              </a:rPr>
              <a:t>动画效果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sz="2381" dirty="0" err="1">
                <a:sym typeface="+mn-ea"/>
              </a:rPr>
              <a:t>jQuery</a:t>
            </a:r>
            <a:r>
              <a:rPr lang="zh-CN" altLang="en-US" sz="2381" dirty="0">
                <a:sym typeface="+mn-ea"/>
              </a:rPr>
              <a:t>提供了很多动画效果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控制元素显示与隐藏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改变元素的透明度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改变元素高度</a:t>
            </a:r>
            <a:endParaRPr lang="en-US" altLang="zh-CN" sz="2381" dirty="0"/>
          </a:p>
          <a:p>
            <a:pPr lvl="1">
              <a:lnSpc>
                <a:spcPct val="150000"/>
              </a:lnSpc>
              <a:defRPr/>
            </a:pPr>
            <a:r>
              <a:rPr lang="zh-CN" altLang="en-US" sz="2381" dirty="0">
                <a:sym typeface="+mn-ea"/>
              </a:rPr>
              <a:t>自定义动画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005AF0-5D0B-4D99-A41D-0B79A5823B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控制元素的</a:t>
            </a:r>
            <a:r>
              <a:rPr sz="2775" dirty="0">
                <a:sym typeface="+mn-ea"/>
              </a:rPr>
              <a:t>显示及隐藏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sym typeface="+mn-ea"/>
              </a:rPr>
              <a:t>show()</a:t>
            </a:r>
            <a:r>
              <a:rPr lang="zh-CN" altLang="en-US" dirty="0">
                <a:sym typeface="+mn-ea"/>
              </a:rPr>
              <a:t> 控制元素的显示，</a:t>
            </a:r>
            <a:r>
              <a:rPr lang="en-US" altLang="zh-CN" dirty="0">
                <a:sym typeface="+mn-ea"/>
              </a:rPr>
              <a:t>hide( )</a:t>
            </a:r>
            <a:r>
              <a:rPr lang="zh-CN" altLang="en-US" dirty="0">
                <a:sym typeface="+mn-ea"/>
              </a:rPr>
              <a:t>控制元素的隐藏</a:t>
            </a:r>
            <a:endParaRPr lang="zh-CN" altLang="en-US" dirty="0"/>
          </a:p>
        </p:txBody>
      </p:sp>
      <p:sp>
        <p:nvSpPr>
          <p:cNvPr id="23" name="AutoShape 3"/>
          <p:cNvSpPr>
            <a:spLocks noChangeArrowheads="1"/>
          </p:cNvSpPr>
          <p:nvPr/>
        </p:nvSpPr>
        <p:spPr bwMode="auto">
          <a:xfrm>
            <a:off x="934641" y="1836436"/>
            <a:ext cx="5143500" cy="749051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fr-FR" sz="1500" b="1" dirty="0">
                <a:ea typeface="宋体" panose="02010600030101010101" pitchFamily="2" charset="-122"/>
              </a:rPr>
              <a:t>$(selector).</a:t>
            </a:r>
            <a:r>
              <a:rPr lang="fr-FR" sz="1500" b="1" dirty="0">
                <a:solidFill>
                  <a:srgbClr val="FF0000"/>
                </a:solidFill>
                <a:ea typeface="宋体" panose="02010600030101010101" pitchFamily="2" charset="-122"/>
              </a:rPr>
              <a:t>show</a:t>
            </a:r>
            <a:r>
              <a:rPr lang="fr-FR" sz="1500" b="1" dirty="0">
                <a:ea typeface="宋体" panose="02010600030101010101" pitchFamily="2" charset="-122"/>
              </a:rPr>
              <a:t>([speed],[callback])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$(selector).</a:t>
            </a:r>
            <a:r>
              <a:rPr lang="en-US" altLang="zh-CN" sz="1500" b="1" dirty="0">
                <a:solidFill>
                  <a:srgbClr val="FF0000"/>
                </a:solidFill>
                <a:ea typeface="宋体" panose="02010600030101010101" pitchFamily="2" charset="-122"/>
              </a:rPr>
              <a:t>hide</a:t>
            </a:r>
            <a:r>
              <a:rPr lang="en-US" altLang="zh-CN" sz="1500" b="1" dirty="0">
                <a:ea typeface="宋体" panose="02010600030101010101" pitchFamily="2" charset="-122"/>
              </a:rPr>
              <a:t>([speed],[callback])</a:t>
            </a:r>
            <a:endParaRPr lang="zh-CN" altLang="zh-CN" sz="1500" b="1" dirty="0" err="1">
              <a:ea typeface="宋体" panose="02010600030101010101" pitchFamily="2" charset="-122"/>
            </a:endParaRPr>
          </a:p>
        </p:txBody>
      </p:sp>
      <p:sp>
        <p:nvSpPr>
          <p:cNvPr id="6" name="线形标注 1 5"/>
          <p:cNvSpPr/>
          <p:nvPr/>
        </p:nvSpPr>
        <p:spPr bwMode="auto">
          <a:xfrm>
            <a:off x="2264681" y="1620411"/>
            <a:ext cx="3294366" cy="616989"/>
          </a:xfrm>
          <a:prstGeom prst="borderCallout1">
            <a:avLst>
              <a:gd name="adj1" fmla="val 173409"/>
              <a:gd name="adj2" fmla="val 15521"/>
              <a:gd name="adj3" fmla="val 43406"/>
              <a:gd name="adj4" fmla="val 22553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可选。表示速度，默认为“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0”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，可能值：毫秒（如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1000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）、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slow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normal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fast</a:t>
            </a:r>
            <a:endParaRPr lang="zh-CN" altLang="en-US" sz="135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线形标注 1 23"/>
          <p:cNvSpPr/>
          <p:nvPr/>
        </p:nvSpPr>
        <p:spPr bwMode="auto">
          <a:xfrm>
            <a:off x="2130114" y="3472156"/>
            <a:ext cx="3590951" cy="308495"/>
          </a:xfrm>
          <a:prstGeom prst="borderCallout1">
            <a:avLst>
              <a:gd name="adj1" fmla="val -112167"/>
              <a:gd name="adj2" fmla="val 38652"/>
              <a:gd name="adj3" fmla="val 22885"/>
              <a:gd name="adj4" fmla="val 41651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可选。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show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函数执行完之后，要执行的函数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8528D73-0B25-481F-9EEE-D1B0527B1C69}"/>
              </a:ext>
            </a:extLst>
          </p:cNvPr>
          <p:cNvGrpSpPr/>
          <p:nvPr/>
        </p:nvGrpSpPr>
        <p:grpSpPr>
          <a:xfrm>
            <a:off x="266700" y="1411999"/>
            <a:ext cx="436880" cy="549275"/>
            <a:chOff x="2960053" y="2405380"/>
            <a:chExt cx="436880" cy="549275"/>
          </a:xfrm>
        </p:grpSpPr>
        <p:sp>
          <p:nvSpPr>
            <p:cNvPr id="17" name="TextBox 65">
              <a:extLst>
                <a:ext uri="{FF2B5EF4-FFF2-40B4-BE49-F238E27FC236}">
                  <a16:creationId xmlns:a16="http://schemas.microsoft.com/office/drawing/2014/main" id="{FE24CFBD-C41B-4C4F-9885-22D4D62C9C55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18" name="图片 17" descr="C:\Users\Lenovo\Desktop\icon\书籍.png书籍">
              <a:extLst>
                <a:ext uri="{FF2B5EF4-FFF2-40B4-BE49-F238E27FC236}">
                  <a16:creationId xmlns:a16="http://schemas.microsoft.com/office/drawing/2014/main" id="{EECD2791-A95C-4DBE-9A5E-D5580D056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4158BF5-12A8-4630-ABC8-F64F9DDCC82F}"/>
              </a:ext>
            </a:extLst>
          </p:cNvPr>
          <p:cNvGrpSpPr/>
          <p:nvPr/>
        </p:nvGrpSpPr>
        <p:grpSpPr>
          <a:xfrm>
            <a:off x="1907704" y="4409440"/>
            <a:ext cx="4407428" cy="346918"/>
            <a:chOff x="2555776" y="4614386"/>
            <a:chExt cx="3139670" cy="321469"/>
          </a:xfrm>
        </p:grpSpPr>
        <p:sp>
          <p:nvSpPr>
            <p:cNvPr id="20" name="圆角矩形 7">
              <a:extLst>
                <a:ext uri="{FF2B5EF4-FFF2-40B4-BE49-F238E27FC236}">
                  <a16:creationId xmlns:a16="http://schemas.microsoft.com/office/drawing/2014/main" id="{2E783176-0FFB-4082-B528-9BD7FBF2ECF7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1" name="圆角矩形 8">
              <a:extLst>
                <a:ext uri="{FF2B5EF4-FFF2-40B4-BE49-F238E27FC236}">
                  <a16:creationId xmlns:a16="http://schemas.microsoft.com/office/drawing/2014/main" id="{80CFA84A-36C1-4C71-A990-B813D3CEAA81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2" name="Picture 8" descr="说话气泡new">
              <a:extLst>
                <a:ext uri="{FF2B5EF4-FFF2-40B4-BE49-F238E27FC236}">
                  <a16:creationId xmlns:a16="http://schemas.microsoft.com/office/drawing/2014/main" id="{51BD606B-4595-4748-8ED8-E49DBC7A4F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AAE0942E-2FC5-4F88-8B45-C1059D4656C2}"/>
                </a:ext>
              </a:extLst>
            </p:cNvPr>
            <p:cNvSpPr txBox="1"/>
            <p:nvPr/>
          </p:nvSpPr>
          <p:spPr bwMode="auto">
            <a:xfrm>
              <a:off x="2846144" y="4647723"/>
              <a:ext cx="2849302" cy="25667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：当当图书导航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显示和隐藏的速度</a:t>
              </a:r>
            </a:p>
          </p:txBody>
        </p:sp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8DC8F6-485E-4439-872A-B18BE48825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8659E-6 L -2.5E-6 0.132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6" grpId="0" bldLvl="0" animBg="1"/>
      <p:bldP spid="24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改变元素的透明度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dirty="0" err="1">
                <a:sym typeface="+mn-ea"/>
              </a:rPr>
              <a:t>fadeIn</a:t>
            </a:r>
            <a:r>
              <a:rPr lang="en-US" dirty="0">
                <a:sym typeface="+mn-ea"/>
              </a:rPr>
              <a:t>()</a:t>
            </a:r>
            <a:r>
              <a:rPr lang="zh-CN" altLang="en-US" dirty="0">
                <a:sym typeface="+mn-ea"/>
              </a:rPr>
              <a:t>和</a:t>
            </a:r>
            <a:r>
              <a:rPr lang="en-US" dirty="0" err="1">
                <a:sym typeface="+mn-ea"/>
              </a:rPr>
              <a:t>fadeOut</a:t>
            </a:r>
            <a:r>
              <a:rPr lang="en-US" dirty="0">
                <a:sym typeface="+mn-ea"/>
              </a:rPr>
              <a:t>()</a:t>
            </a:r>
            <a:r>
              <a:rPr lang="zh-CN" altLang="en-US" dirty="0">
                <a:sym typeface="+mn-ea"/>
              </a:rPr>
              <a:t>可以通过改变元素的透明度实现淡入淡出效果</a:t>
            </a:r>
            <a:endParaRPr lang="zh-CN" altLang="en-US" dirty="0"/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970360" y="2345506"/>
            <a:ext cx="5143500" cy="749051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fr-FR" sz="1500" b="1" dirty="0">
                <a:ea typeface="宋体" panose="02010600030101010101" pitchFamily="2" charset="-122"/>
              </a:rPr>
              <a:t>$(selector).</a:t>
            </a:r>
            <a:r>
              <a:rPr lang="fr-FR" sz="1500" b="1" dirty="0">
                <a:solidFill>
                  <a:srgbClr val="FF0000"/>
                </a:solidFill>
                <a:ea typeface="宋体" panose="02010600030101010101" pitchFamily="2" charset="-122"/>
              </a:rPr>
              <a:t>fadeIn</a:t>
            </a:r>
            <a:r>
              <a:rPr lang="fr-FR" sz="1500" b="1" dirty="0">
                <a:ea typeface="宋体" panose="02010600030101010101" pitchFamily="2" charset="-122"/>
              </a:rPr>
              <a:t>([speed],[callback])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$(selector).</a:t>
            </a:r>
            <a:r>
              <a:rPr lang="en-US" altLang="zh-CN" sz="1500" b="1" dirty="0" err="1">
                <a:solidFill>
                  <a:srgbClr val="FF0000"/>
                </a:solidFill>
                <a:ea typeface="宋体" panose="02010600030101010101" pitchFamily="2" charset="-122"/>
              </a:rPr>
              <a:t>fadeOut</a:t>
            </a:r>
            <a:r>
              <a:rPr lang="en-US" altLang="zh-CN" sz="1500" b="1" dirty="0">
                <a:ea typeface="宋体" panose="02010600030101010101" pitchFamily="2" charset="-122"/>
              </a:rPr>
              <a:t>([speed],[callback])</a:t>
            </a:r>
            <a:endParaRPr lang="zh-CN" altLang="zh-CN" sz="1500" b="1" dirty="0" err="1">
              <a:ea typeface="宋体" panose="02010600030101010101" pitchFamily="2" charset="-122"/>
            </a:endParaRPr>
          </a:p>
        </p:txBody>
      </p:sp>
      <p:sp>
        <p:nvSpPr>
          <p:cNvPr id="24" name="线形标注 1 23"/>
          <p:cNvSpPr/>
          <p:nvPr/>
        </p:nvSpPr>
        <p:spPr bwMode="auto">
          <a:xfrm>
            <a:off x="2354405" y="2281919"/>
            <a:ext cx="3294366" cy="616989"/>
          </a:xfrm>
          <a:prstGeom prst="borderCallout1">
            <a:avLst>
              <a:gd name="adj1" fmla="val 158019"/>
              <a:gd name="adj2" fmla="val 17763"/>
              <a:gd name="adj3" fmla="val 43406"/>
              <a:gd name="adj4" fmla="val 22553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可选。表示速度，默认为“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0”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，可能值：毫秒（如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1000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）、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slow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normal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fast</a:t>
            </a:r>
            <a:endParaRPr lang="zh-CN" altLang="en-US" sz="135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线形标注 1 24"/>
          <p:cNvSpPr/>
          <p:nvPr/>
        </p:nvSpPr>
        <p:spPr bwMode="auto">
          <a:xfrm>
            <a:off x="2219839" y="4133664"/>
            <a:ext cx="3590951" cy="308495"/>
          </a:xfrm>
          <a:prstGeom prst="borderCallout1">
            <a:avLst>
              <a:gd name="adj1" fmla="val -146368"/>
              <a:gd name="adj2" fmla="val 41590"/>
              <a:gd name="adj3" fmla="val 22885"/>
              <a:gd name="adj4" fmla="val 41651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可选。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show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函数执行完之后，要执行的函数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02B6002-DE8D-433A-8B19-C011DCCC8344}"/>
              </a:ext>
            </a:extLst>
          </p:cNvPr>
          <p:cNvGrpSpPr/>
          <p:nvPr/>
        </p:nvGrpSpPr>
        <p:grpSpPr>
          <a:xfrm>
            <a:off x="201088" y="1131590"/>
            <a:ext cx="436880" cy="549275"/>
            <a:chOff x="2960053" y="2405380"/>
            <a:chExt cx="436880" cy="549275"/>
          </a:xfrm>
        </p:grpSpPr>
        <p:sp>
          <p:nvSpPr>
            <p:cNvPr id="17" name="TextBox 65">
              <a:extLst>
                <a:ext uri="{FF2B5EF4-FFF2-40B4-BE49-F238E27FC236}">
                  <a16:creationId xmlns:a16="http://schemas.microsoft.com/office/drawing/2014/main" id="{AC5602BD-5457-47F1-9377-2A949C16FA75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18" name="图片 17" descr="C:\Users\Lenovo\Desktop\icon\书籍.png书籍">
              <a:extLst>
                <a:ext uri="{FF2B5EF4-FFF2-40B4-BE49-F238E27FC236}">
                  <a16:creationId xmlns:a16="http://schemas.microsoft.com/office/drawing/2014/main" id="{0E7FEB20-7B23-45E8-BD03-7B0816C02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A225E37-DDE6-46FF-A5CC-EF168AB162CF}"/>
              </a:ext>
            </a:extLst>
          </p:cNvPr>
          <p:cNvGrpSpPr/>
          <p:nvPr/>
        </p:nvGrpSpPr>
        <p:grpSpPr>
          <a:xfrm>
            <a:off x="2341808" y="4648958"/>
            <a:ext cx="3132349" cy="321469"/>
            <a:chOff x="2555776" y="4614386"/>
            <a:chExt cx="3132349" cy="321469"/>
          </a:xfrm>
        </p:grpSpPr>
        <p:sp>
          <p:nvSpPr>
            <p:cNvPr id="20" name="圆角矩形 7">
              <a:extLst>
                <a:ext uri="{FF2B5EF4-FFF2-40B4-BE49-F238E27FC236}">
                  <a16:creationId xmlns:a16="http://schemas.microsoft.com/office/drawing/2014/main" id="{5C12EB2E-7AC9-435B-A8DE-55A24CEFF656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2" name="圆角矩形 8">
              <a:extLst>
                <a:ext uri="{FF2B5EF4-FFF2-40B4-BE49-F238E27FC236}">
                  <a16:creationId xmlns:a16="http://schemas.microsoft.com/office/drawing/2014/main" id="{BE11245F-B027-4F71-8292-D39863EC1C81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3" name="Picture 8" descr="说话气泡new">
              <a:extLst>
                <a:ext uri="{FF2B5EF4-FFF2-40B4-BE49-F238E27FC236}">
                  <a16:creationId xmlns:a16="http://schemas.microsoft.com/office/drawing/2014/main" id="{18F1B963-1E08-4ADA-BE2C-EFAD0C45E3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1ECD8880-07DA-4371-B93A-454B01D3E913}"/>
                </a:ext>
              </a:extLst>
            </p:cNvPr>
            <p:cNvSpPr txBox="1"/>
            <p:nvPr/>
          </p:nvSpPr>
          <p:spPr bwMode="auto">
            <a:xfrm>
              <a:off x="3049947" y="4647723"/>
              <a:ext cx="2441695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08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：淡入淡出效果</a:t>
              </a:r>
            </a:p>
          </p:txBody>
        </p:sp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B0A4E1-31BD-45A6-BD4B-24537923BA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03053E-7 L -2.5E-6 0.144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4" grpId="0" bldLvl="0" animBg="1"/>
      <p:bldP spid="25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改变元素的高度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644" y="786765"/>
            <a:ext cx="8015764" cy="3613785"/>
          </a:xfrm>
        </p:spPr>
        <p:txBody>
          <a:bodyPr/>
          <a:lstStyle/>
          <a:p>
            <a:pPr>
              <a:defRPr/>
            </a:pPr>
            <a:r>
              <a:rPr lang="en-US" dirty="0" err="1">
                <a:sym typeface="+mn-ea"/>
              </a:rPr>
              <a:t>slideDown</a:t>
            </a:r>
            <a:r>
              <a:rPr lang="en-US" dirty="0">
                <a:sym typeface="+mn-ea"/>
              </a:rPr>
              <a:t>()</a:t>
            </a:r>
            <a:r>
              <a:rPr lang="zh-CN" altLang="en-US" dirty="0">
                <a:sym typeface="+mn-ea"/>
              </a:rPr>
              <a:t> 可以使元素逐步延伸显示</a:t>
            </a:r>
            <a:endParaRPr lang="en-US" altLang="zh-CN" dirty="0"/>
          </a:p>
          <a:p>
            <a:pPr>
              <a:defRPr/>
            </a:pPr>
            <a:r>
              <a:rPr lang="en-US" dirty="0" err="1">
                <a:sym typeface="+mn-ea"/>
              </a:rPr>
              <a:t>slideUp</a:t>
            </a:r>
            <a:r>
              <a:rPr lang="en-US" dirty="0">
                <a:sym typeface="+mn-ea"/>
              </a:rPr>
              <a:t>()</a:t>
            </a:r>
            <a:r>
              <a:rPr lang="zh-CN" altLang="en-US" dirty="0">
                <a:sym typeface="+mn-ea"/>
              </a:rPr>
              <a:t>则使元素逐步缩短直至隐藏</a:t>
            </a:r>
            <a:endParaRPr lang="zh-CN" altLang="en-US" dirty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092068" y="2925577"/>
            <a:ext cx="5143500" cy="2134046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$(document).ready(function() {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       $("h2").click(function(){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	   $(".txt").</a:t>
            </a:r>
            <a:r>
              <a:rPr lang="en-US" altLang="zh-CN" sz="1500" b="1" dirty="0" err="1">
                <a:solidFill>
                  <a:srgbClr val="FF0000"/>
                </a:solidFill>
                <a:ea typeface="宋体" panose="02010600030101010101" pitchFamily="2" charset="-122"/>
              </a:rPr>
              <a:t>slideUp</a:t>
            </a:r>
            <a:r>
              <a:rPr lang="en-US" altLang="zh-CN" sz="1500" b="1" dirty="0">
                <a:ea typeface="宋体" panose="02010600030101010101" pitchFamily="2" charset="-122"/>
              </a:rPr>
              <a:t>("slow");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	   $(".txt").</a:t>
            </a:r>
            <a:r>
              <a:rPr lang="en-US" altLang="zh-CN" sz="1500" b="1" dirty="0" err="1">
                <a:solidFill>
                  <a:srgbClr val="FF0000"/>
                </a:solidFill>
                <a:ea typeface="宋体" panose="02010600030101010101" pitchFamily="2" charset="-122"/>
              </a:rPr>
              <a:t>slideDown</a:t>
            </a:r>
            <a:r>
              <a:rPr lang="en-US" altLang="zh-CN" sz="1500" b="1" dirty="0">
                <a:ea typeface="宋体" panose="02010600030101010101" pitchFamily="2" charset="-122"/>
              </a:rPr>
              <a:t>("slow");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       });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 });</a:t>
            </a:r>
          </a:p>
        </p:txBody>
      </p:sp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1091804" y="2019937"/>
            <a:ext cx="5143500" cy="749051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500" b="1" dirty="0">
                <a:ea typeface="宋体" panose="02010600030101010101" pitchFamily="2" charset="-122"/>
              </a:rPr>
              <a:t>$(selector).</a:t>
            </a:r>
            <a:r>
              <a:rPr lang="en-US" sz="1500" b="1" dirty="0" err="1">
                <a:solidFill>
                  <a:srgbClr val="FF0000"/>
                </a:solidFill>
                <a:ea typeface="宋体" panose="02010600030101010101" pitchFamily="2" charset="-122"/>
              </a:rPr>
              <a:t>slideUp</a:t>
            </a:r>
            <a:r>
              <a:rPr lang="en-US" sz="1500" b="1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sz="1500" b="1" dirty="0">
                <a:ea typeface="宋体" panose="02010600030101010101" pitchFamily="2" charset="-122"/>
              </a:rPr>
              <a:t>([speed],[callback])</a:t>
            </a:r>
          </a:p>
          <a:p>
            <a:pPr>
              <a:lnSpc>
                <a:spcPct val="150000"/>
              </a:lnSpc>
              <a:defRPr/>
            </a:pPr>
            <a:r>
              <a:rPr lang="en-US" sz="1500" b="1" dirty="0">
                <a:ea typeface="宋体" panose="02010600030101010101" pitchFamily="2" charset="-122"/>
              </a:rPr>
              <a:t>$(selector).</a:t>
            </a:r>
            <a:r>
              <a:rPr lang="en-US" sz="1500" b="1" dirty="0" err="1">
                <a:solidFill>
                  <a:srgbClr val="FF0000"/>
                </a:solidFill>
                <a:ea typeface="宋体" panose="02010600030101010101" pitchFamily="2" charset="-122"/>
              </a:rPr>
              <a:t>slideDown</a:t>
            </a:r>
            <a:r>
              <a:rPr lang="en-US" sz="1500" b="1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sz="1500" b="1" dirty="0">
                <a:ea typeface="宋体" panose="02010600030101010101" pitchFamily="2" charset="-122"/>
              </a:rPr>
              <a:t>([speed],[callback])</a:t>
            </a:r>
            <a:endParaRPr lang="zh-CN" altLang="zh-CN" sz="1500" b="1" dirty="0" err="1">
              <a:ea typeface="宋体" panose="02010600030101010101" pitchFamily="2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AC0C614-7E34-491C-8741-991E140DDB87}"/>
              </a:ext>
            </a:extLst>
          </p:cNvPr>
          <p:cNvGrpSpPr/>
          <p:nvPr/>
        </p:nvGrpSpPr>
        <p:grpSpPr>
          <a:xfrm>
            <a:off x="212939" y="1850648"/>
            <a:ext cx="436880" cy="549275"/>
            <a:chOff x="2960053" y="2405380"/>
            <a:chExt cx="436880" cy="549275"/>
          </a:xfrm>
        </p:grpSpPr>
        <p:sp>
          <p:nvSpPr>
            <p:cNvPr id="21" name="TextBox 65">
              <a:extLst>
                <a:ext uri="{FF2B5EF4-FFF2-40B4-BE49-F238E27FC236}">
                  <a16:creationId xmlns:a16="http://schemas.microsoft.com/office/drawing/2014/main" id="{625283DF-CE37-45A6-8761-331AD47BDDF6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22" name="图片 21" descr="C:\Users\Lenovo\Desktop\icon\书籍.png书籍">
              <a:extLst>
                <a:ext uri="{FF2B5EF4-FFF2-40B4-BE49-F238E27FC236}">
                  <a16:creationId xmlns:a16="http://schemas.microsoft.com/office/drawing/2014/main" id="{C35582ED-B89A-4F53-902A-0DFBC2DC7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F384E62-E20D-476F-AE69-0638CE3413A8}"/>
              </a:ext>
            </a:extLst>
          </p:cNvPr>
          <p:cNvGrpSpPr/>
          <p:nvPr/>
        </p:nvGrpSpPr>
        <p:grpSpPr>
          <a:xfrm>
            <a:off x="217436" y="2768988"/>
            <a:ext cx="436880" cy="531495"/>
            <a:chOff x="3548698" y="2423160"/>
            <a:chExt cx="436880" cy="531495"/>
          </a:xfrm>
        </p:grpSpPr>
        <p:sp>
          <p:nvSpPr>
            <p:cNvPr id="25" name="TextBox 65">
              <a:extLst>
                <a:ext uri="{FF2B5EF4-FFF2-40B4-BE49-F238E27FC236}">
                  <a16:creationId xmlns:a16="http://schemas.microsoft.com/office/drawing/2014/main" id="{A63C1D26-C47D-46CE-8468-14173E711285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6" name="图片 25" descr="C:\Users\Lenovo\Desktop\icon\电脑.png电脑">
              <a:extLst>
                <a:ext uri="{FF2B5EF4-FFF2-40B4-BE49-F238E27FC236}">
                  <a16:creationId xmlns:a16="http://schemas.microsoft.com/office/drawing/2014/main" id="{DDDB9D9B-C973-4B47-8E16-97D20B1A3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36357A1-6939-4E7D-9CC3-859E6F0BE543}"/>
              </a:ext>
            </a:extLst>
          </p:cNvPr>
          <p:cNvGrpSpPr/>
          <p:nvPr/>
        </p:nvGrpSpPr>
        <p:grpSpPr>
          <a:xfrm>
            <a:off x="2483768" y="4614029"/>
            <a:ext cx="3132349" cy="321469"/>
            <a:chOff x="2555776" y="4614386"/>
            <a:chExt cx="3132349" cy="321469"/>
          </a:xfrm>
        </p:grpSpPr>
        <p:sp>
          <p:nvSpPr>
            <p:cNvPr id="28" name="圆角矩形 7">
              <a:extLst>
                <a:ext uri="{FF2B5EF4-FFF2-40B4-BE49-F238E27FC236}">
                  <a16:creationId xmlns:a16="http://schemas.microsoft.com/office/drawing/2014/main" id="{AF626C3F-077A-4B93-A77F-045C51C0E782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9" name="圆角矩形 8">
              <a:extLst>
                <a:ext uri="{FF2B5EF4-FFF2-40B4-BE49-F238E27FC236}">
                  <a16:creationId xmlns:a16="http://schemas.microsoft.com/office/drawing/2014/main" id="{6CA49A30-BCAE-4122-B7A5-4EF07160FDEE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30" name="Picture 8" descr="说话气泡new">
              <a:extLst>
                <a:ext uri="{FF2B5EF4-FFF2-40B4-BE49-F238E27FC236}">
                  <a16:creationId xmlns:a16="http://schemas.microsoft.com/office/drawing/2014/main" id="{C89A123F-A818-405C-AAFB-FB3F46D649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1DF7FF6B-3E6E-4EBC-8BE6-81A0B8EA6BB6}"/>
                </a:ext>
              </a:extLst>
            </p:cNvPr>
            <p:cNvSpPr txBox="1"/>
            <p:nvPr/>
          </p:nvSpPr>
          <p:spPr bwMode="auto">
            <a:xfrm>
              <a:off x="3049948" y="4647723"/>
              <a:ext cx="2441695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09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：改变元素高度</a:t>
              </a:r>
            </a:p>
          </p:txBody>
        </p:sp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B0A99-9B67-496E-ADB2-FCA831D2F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自定义动画</a:t>
            </a:r>
            <a:endParaRPr lang="zh-CN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910829" y="1209599"/>
            <a:ext cx="5143500" cy="40280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500" b="1" dirty="0">
                <a:ea typeface="宋体" panose="02010600030101010101" pitchFamily="2" charset="-122"/>
              </a:rPr>
              <a:t>$(selector). </a:t>
            </a:r>
            <a:r>
              <a:rPr lang="en-US" sz="1500" b="1" dirty="0">
                <a:solidFill>
                  <a:srgbClr val="FF0000"/>
                </a:solidFill>
                <a:ea typeface="宋体" panose="02010600030101010101" pitchFamily="2" charset="-122"/>
              </a:rPr>
              <a:t>animate</a:t>
            </a:r>
            <a:r>
              <a:rPr lang="en-US" sz="1500" b="1" dirty="0">
                <a:ea typeface="宋体" panose="02010600030101010101" pitchFamily="2" charset="-122"/>
              </a:rPr>
              <a:t>({</a:t>
            </a:r>
            <a:r>
              <a:rPr lang="en-US" sz="1500" b="1" dirty="0" err="1">
                <a:ea typeface="宋体" panose="02010600030101010101" pitchFamily="2" charset="-122"/>
              </a:rPr>
              <a:t>params</a:t>
            </a:r>
            <a:r>
              <a:rPr lang="en-US" sz="1500" b="1" dirty="0">
                <a:ea typeface="宋体" panose="02010600030101010101" pitchFamily="2" charset="-122"/>
              </a:rPr>
              <a:t>},</a:t>
            </a:r>
            <a:r>
              <a:rPr lang="en-US" sz="1500" b="1" dirty="0" err="1">
                <a:ea typeface="宋体" panose="02010600030101010101" pitchFamily="2" charset="-122"/>
              </a:rPr>
              <a:t>speed,callback</a:t>
            </a:r>
            <a:r>
              <a:rPr lang="en-US" sz="1500" b="1" dirty="0">
                <a:ea typeface="宋体" panose="02010600030101010101" pitchFamily="2" charset="-122"/>
              </a:rPr>
              <a:t>)</a:t>
            </a:r>
            <a:endParaRPr lang="zh-CN" altLang="zh-CN" sz="1500" b="1" dirty="0" err="1">
              <a:ea typeface="宋体" panose="02010600030101010101" pitchFamily="2" charset="-122"/>
            </a:endParaRPr>
          </a:p>
        </p:txBody>
      </p:sp>
      <p:sp>
        <p:nvSpPr>
          <p:cNvPr id="9" name="线形标注 1 8"/>
          <p:cNvSpPr/>
          <p:nvPr/>
        </p:nvSpPr>
        <p:spPr bwMode="auto">
          <a:xfrm>
            <a:off x="2132856" y="1795098"/>
            <a:ext cx="2592288" cy="308495"/>
          </a:xfrm>
          <a:prstGeom prst="borderCallout1">
            <a:avLst>
              <a:gd name="adj1" fmla="val -95067"/>
              <a:gd name="adj2" fmla="val 41183"/>
              <a:gd name="adj3" fmla="val 22885"/>
              <a:gd name="adj4" fmla="val 41651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必须，定义形成动画的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CSS</a:t>
            </a: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属性</a:t>
            </a:r>
          </a:p>
        </p:txBody>
      </p:sp>
      <p:pic>
        <p:nvPicPr>
          <p:cNvPr id="1026" name="Picture 2" descr="F:\2016年工作\ACCP8.0产品开发\jQuery\案例源码\chapter07\Chapter07截图\图7.24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63" y="2542896"/>
            <a:ext cx="3180128" cy="205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2016年工作\ACCP8.0产品开发\jQuery\案例源码\chapter07\Chapter07截图\图7.23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6" y="2542896"/>
            <a:ext cx="2939909" cy="205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40E56F18-317D-4F1D-AF92-C2F92F785598}"/>
              </a:ext>
            </a:extLst>
          </p:cNvPr>
          <p:cNvGrpSpPr/>
          <p:nvPr/>
        </p:nvGrpSpPr>
        <p:grpSpPr>
          <a:xfrm>
            <a:off x="233045" y="1063127"/>
            <a:ext cx="436880" cy="549275"/>
            <a:chOff x="2960053" y="2405380"/>
            <a:chExt cx="436880" cy="549275"/>
          </a:xfrm>
        </p:grpSpPr>
        <p:sp>
          <p:nvSpPr>
            <p:cNvPr id="11" name="TextBox 65">
              <a:extLst>
                <a:ext uri="{FF2B5EF4-FFF2-40B4-BE49-F238E27FC236}">
                  <a16:creationId xmlns:a16="http://schemas.microsoft.com/office/drawing/2014/main" id="{61B8B1DB-465A-48D6-BE3F-A321E18BF1BA}"/>
                </a:ext>
              </a:extLst>
            </p:cNvPr>
            <p:cNvSpPr txBox="1"/>
            <p:nvPr/>
          </p:nvSpPr>
          <p:spPr>
            <a:xfrm>
              <a:off x="2960053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12" name="图片 11" descr="C:\Users\Lenovo\Desktop\icon\书籍.png书籍">
              <a:extLst>
                <a:ext uri="{FF2B5EF4-FFF2-40B4-BE49-F238E27FC236}">
                  <a16:creationId xmlns:a16="http://schemas.microsoft.com/office/drawing/2014/main" id="{57B3D06C-26AC-4500-BE58-9DF29A812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21330" y="2405380"/>
              <a:ext cx="314325" cy="314325"/>
            </a:xfrm>
            <a:prstGeom prst="rect">
              <a:avLst/>
            </a:prstGeom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8E3A9B-9186-4950-825C-9ED220EB9A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英雄难过棍子关</a:t>
            </a:r>
            <a:endParaRPr lang="zh-CN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1089922" y="831030"/>
            <a:ext cx="6641855" cy="421153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function </a:t>
            </a:r>
            <a:r>
              <a:rPr lang="en-US" altLang="zh-CN" sz="1500" b="1" dirty="0" err="1">
                <a:ea typeface="宋体" panose="02010600030101010101" pitchFamily="2" charset="-122"/>
              </a:rPr>
              <a:t>moveMan</a:t>
            </a:r>
            <a:r>
              <a:rPr lang="en-US" altLang="zh-CN" sz="1500" b="1" dirty="0">
                <a:ea typeface="宋体" panose="02010600030101010101" pitchFamily="2" charset="-122"/>
              </a:rPr>
              <a:t>(){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   </a:t>
            </a:r>
            <a:r>
              <a:rPr lang="en-US" altLang="zh-CN" sz="1500" b="1" dirty="0" err="1">
                <a:ea typeface="宋体" panose="02010600030101010101" pitchFamily="2" charset="-122"/>
              </a:rPr>
              <a:t>var</a:t>
            </a:r>
            <a:r>
              <a:rPr lang="en-US" altLang="zh-CN" sz="1500" b="1" dirty="0">
                <a:ea typeface="宋体" panose="02010600030101010101" pitchFamily="2" charset="-122"/>
              </a:rPr>
              <a:t> </a:t>
            </a:r>
            <a:r>
              <a:rPr lang="en-US" altLang="zh-CN" sz="1500" b="1" dirty="0" err="1">
                <a:ea typeface="宋体" panose="02010600030101010101" pitchFamily="2" charset="-122"/>
              </a:rPr>
              <a:t>stickW</a:t>
            </a:r>
            <a:r>
              <a:rPr lang="en-US" altLang="zh-CN" sz="1500" b="1" dirty="0">
                <a:ea typeface="宋体" panose="02010600030101010101" pitchFamily="2" charset="-122"/>
              </a:rPr>
              <a:t> = $(".stick").width();//</a:t>
            </a:r>
            <a:r>
              <a:rPr lang="zh-CN" altLang="en-US" sz="1500" b="1" dirty="0">
                <a:solidFill>
                  <a:srgbClr val="FF0000"/>
                </a:solidFill>
                <a:ea typeface="宋体" panose="02010600030101010101" pitchFamily="2" charset="-122"/>
              </a:rPr>
              <a:t>获取倒下棍子的长度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500" b="1" dirty="0">
                <a:ea typeface="宋体" panose="02010600030101010101" pitchFamily="2" charset="-122"/>
              </a:rPr>
              <a:t>   </a:t>
            </a:r>
            <a:r>
              <a:rPr lang="en-US" altLang="zh-CN" sz="1500" b="1" dirty="0" err="1">
                <a:ea typeface="宋体" panose="02010600030101010101" pitchFamily="2" charset="-122"/>
              </a:rPr>
              <a:t>setTimeout</a:t>
            </a:r>
            <a:r>
              <a:rPr lang="en-US" altLang="zh-CN" sz="1500" b="1" dirty="0">
                <a:ea typeface="宋体" panose="02010600030101010101" pitchFamily="2" charset="-122"/>
              </a:rPr>
              <a:t>(function(){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       $(".man").find("</a:t>
            </a:r>
            <a:r>
              <a:rPr lang="en-US" altLang="zh-CN" sz="1500" b="1" dirty="0" err="1">
                <a:ea typeface="宋体" panose="02010600030101010101" pitchFamily="2" charset="-122"/>
              </a:rPr>
              <a:t>img</a:t>
            </a:r>
            <a:r>
              <a:rPr lang="en-US" altLang="zh-CN" sz="1500" b="1" dirty="0">
                <a:ea typeface="宋体" panose="02010600030101010101" pitchFamily="2" charset="-122"/>
              </a:rPr>
              <a:t>").</a:t>
            </a:r>
            <a:r>
              <a:rPr lang="en-US" altLang="zh-CN" sz="1500" b="1" dirty="0" err="1">
                <a:ea typeface="宋体" panose="02010600030101010101" pitchFamily="2" charset="-122"/>
              </a:rPr>
              <a:t>attr</a:t>
            </a:r>
            <a:r>
              <a:rPr lang="en-US" altLang="zh-CN" sz="1500" b="1" dirty="0">
                <a:ea typeface="宋体" panose="02010600030101010101" pitchFamily="2" charset="-122"/>
              </a:rPr>
              <a:t>("</a:t>
            </a:r>
            <a:r>
              <a:rPr lang="en-US" altLang="zh-CN" sz="1500" b="1" dirty="0" err="1">
                <a:ea typeface="宋体" panose="02010600030101010101" pitchFamily="2" charset="-122"/>
              </a:rPr>
              <a:t>src</a:t>
            </a:r>
            <a:r>
              <a:rPr lang="en-US" altLang="zh-CN" sz="1500" b="1" dirty="0">
                <a:ea typeface="宋体" panose="02010600030101010101" pitchFamily="2" charset="-122"/>
              </a:rPr>
              <a:t>","images/stick.gif");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       $(".man").find("</a:t>
            </a:r>
            <a:r>
              <a:rPr lang="en-US" altLang="zh-CN" sz="1500" b="1" dirty="0" err="1">
                <a:ea typeface="宋体" panose="02010600030101010101" pitchFamily="2" charset="-122"/>
              </a:rPr>
              <a:t>img</a:t>
            </a:r>
            <a:r>
              <a:rPr lang="en-US" altLang="zh-CN" sz="1500" b="1" dirty="0">
                <a:ea typeface="宋体" panose="02010600030101010101" pitchFamily="2" charset="-122"/>
              </a:rPr>
              <a:t>").animate({"left":</a:t>
            </a:r>
            <a:r>
              <a:rPr lang="en-US" altLang="zh-CN" sz="1500" b="1" dirty="0" err="1">
                <a:ea typeface="宋体" panose="02010600030101010101" pitchFamily="2" charset="-122"/>
              </a:rPr>
              <a:t>stickW</a:t>
            </a:r>
            <a:r>
              <a:rPr lang="en-US" altLang="zh-CN" sz="1500" b="1" dirty="0">
                <a:ea typeface="宋体" panose="02010600030101010101" pitchFamily="2" charset="-122"/>
              </a:rPr>
              <a:t>+"</a:t>
            </a:r>
            <a:r>
              <a:rPr lang="en-US" altLang="zh-CN" sz="1500" b="1" dirty="0" err="1">
                <a:ea typeface="宋体" panose="02010600030101010101" pitchFamily="2" charset="-122"/>
              </a:rPr>
              <a:t>px</a:t>
            </a:r>
            <a:r>
              <a:rPr lang="en-US" altLang="zh-CN" sz="1500" b="1" dirty="0">
                <a:ea typeface="宋体" panose="02010600030101010101" pitchFamily="2" charset="-122"/>
              </a:rPr>
              <a:t>"},1000,function(){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       </a:t>
            </a:r>
            <a:r>
              <a:rPr lang="en-US" altLang="zh-CN" sz="1500" b="1" dirty="0" err="1">
                <a:ea typeface="宋体" panose="02010600030101010101" pitchFamily="2" charset="-122"/>
              </a:rPr>
              <a:t>var</a:t>
            </a:r>
            <a:r>
              <a:rPr lang="en-US" altLang="zh-CN" sz="1500" b="1" dirty="0">
                <a:ea typeface="宋体" panose="02010600030101010101" pitchFamily="2" charset="-122"/>
              </a:rPr>
              <a:t> </a:t>
            </a:r>
            <a:r>
              <a:rPr lang="en-US" altLang="zh-CN" sz="1500" b="1" dirty="0" err="1">
                <a:ea typeface="宋体" panose="02010600030101010101" pitchFamily="2" charset="-122"/>
              </a:rPr>
              <a:t>wellL</a:t>
            </a:r>
            <a:r>
              <a:rPr lang="en-US" altLang="zh-CN" sz="1500" b="1" dirty="0">
                <a:ea typeface="宋体" panose="02010600030101010101" pitchFamily="2" charset="-122"/>
              </a:rPr>
              <a:t> = $(".well").</a:t>
            </a:r>
            <a:r>
              <a:rPr lang="en-US" altLang="zh-CN" sz="1500" b="1" dirty="0" err="1">
                <a:ea typeface="宋体" panose="02010600030101010101" pitchFamily="2" charset="-122"/>
              </a:rPr>
              <a:t>eq</a:t>
            </a:r>
            <a:r>
              <a:rPr lang="en-US" altLang="zh-CN" sz="1500" b="1" dirty="0">
                <a:ea typeface="宋体" panose="02010600030101010101" pitchFamily="2" charset="-122"/>
              </a:rPr>
              <a:t>(1).offset().left;//</a:t>
            </a:r>
            <a:r>
              <a:rPr lang="zh-CN" altLang="en-US" sz="1500" b="1" dirty="0">
                <a:solidFill>
                  <a:srgbClr val="FF0000"/>
                </a:solidFill>
                <a:ea typeface="宋体" panose="02010600030101010101" pitchFamily="2" charset="-122"/>
              </a:rPr>
              <a:t>柱子距离屏幕左侧的距离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500" b="1" dirty="0">
                <a:ea typeface="宋体" panose="02010600030101010101" pitchFamily="2" charset="-122"/>
              </a:rPr>
              <a:t>        </a:t>
            </a:r>
            <a:r>
              <a:rPr lang="en-US" altLang="zh-CN" sz="1500" b="1" dirty="0" err="1">
                <a:ea typeface="宋体" panose="02010600030101010101" pitchFamily="2" charset="-122"/>
              </a:rPr>
              <a:t>var</a:t>
            </a:r>
            <a:r>
              <a:rPr lang="en-US" altLang="zh-CN" sz="1500" b="1" dirty="0">
                <a:ea typeface="宋体" panose="02010600030101010101" pitchFamily="2" charset="-122"/>
              </a:rPr>
              <a:t> well0 = $(".well").</a:t>
            </a:r>
            <a:r>
              <a:rPr lang="en-US" altLang="zh-CN" sz="1500" b="1" dirty="0" err="1">
                <a:ea typeface="宋体" panose="02010600030101010101" pitchFamily="2" charset="-122"/>
              </a:rPr>
              <a:t>eq</a:t>
            </a:r>
            <a:r>
              <a:rPr lang="en-US" altLang="zh-CN" sz="1500" b="1" dirty="0">
                <a:ea typeface="宋体" panose="02010600030101010101" pitchFamily="2" charset="-122"/>
              </a:rPr>
              <a:t>(0).offset().left;//</a:t>
            </a:r>
            <a:r>
              <a:rPr lang="zh-CN" altLang="en-US" sz="1500" b="1" dirty="0">
                <a:solidFill>
                  <a:srgbClr val="FF0000"/>
                </a:solidFill>
                <a:ea typeface="宋体" panose="02010600030101010101" pitchFamily="2" charset="-122"/>
              </a:rPr>
              <a:t>柱子距离屏幕左侧的距离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500" b="1" dirty="0">
                <a:ea typeface="宋体" panose="02010600030101010101" pitchFamily="2" charset="-122"/>
              </a:rPr>
              <a:t>        </a:t>
            </a:r>
            <a:r>
              <a:rPr lang="en-US" altLang="zh-CN" sz="1500" b="1" dirty="0" err="1">
                <a:ea typeface="宋体" panose="02010600030101010101" pitchFamily="2" charset="-122"/>
              </a:rPr>
              <a:t>colWidth</a:t>
            </a:r>
            <a:r>
              <a:rPr lang="en-US" altLang="zh-CN" sz="1500" b="1" dirty="0">
                <a:ea typeface="宋体" panose="02010600030101010101" pitchFamily="2" charset="-122"/>
              </a:rPr>
              <a:t>= $(".well").</a:t>
            </a:r>
            <a:r>
              <a:rPr lang="en-US" altLang="zh-CN" sz="1500" b="1" dirty="0" err="1">
                <a:ea typeface="宋体" panose="02010600030101010101" pitchFamily="2" charset="-122"/>
              </a:rPr>
              <a:t>eq</a:t>
            </a:r>
            <a:r>
              <a:rPr lang="en-US" altLang="zh-CN" sz="1500" b="1" dirty="0">
                <a:ea typeface="宋体" panose="02010600030101010101" pitchFamily="2" charset="-122"/>
              </a:rPr>
              <a:t>(0).width();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        </a:t>
            </a:r>
            <a:r>
              <a:rPr lang="en-US" altLang="zh-CN" sz="1500" b="1" dirty="0" err="1">
                <a:ea typeface="宋体" panose="02010600030101010101" pitchFamily="2" charset="-122"/>
              </a:rPr>
              <a:t>var</a:t>
            </a:r>
            <a:r>
              <a:rPr lang="en-US" altLang="zh-CN" sz="1500" b="1" dirty="0">
                <a:ea typeface="宋体" panose="02010600030101010101" pitchFamily="2" charset="-122"/>
              </a:rPr>
              <a:t> range = wellL-well0-colWidth;//</a:t>
            </a:r>
            <a:r>
              <a:rPr lang="zh-CN" altLang="en-US" sz="1500" b="1" dirty="0">
                <a:solidFill>
                  <a:srgbClr val="FF0000"/>
                </a:solidFill>
                <a:ea typeface="宋体" panose="02010600030101010101" pitchFamily="2" charset="-122"/>
              </a:rPr>
              <a:t>获取两个柱子之间的距离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500" b="1" dirty="0">
                <a:ea typeface="宋体" panose="02010600030101010101" pitchFamily="2" charset="-122"/>
              </a:rPr>
              <a:t>        </a:t>
            </a:r>
            <a:r>
              <a:rPr lang="en-US" altLang="zh-CN" sz="1500" b="1" dirty="0">
                <a:ea typeface="宋体" panose="02010600030101010101" pitchFamily="2" charset="-122"/>
              </a:rPr>
              <a:t>if( (</a:t>
            </a:r>
            <a:r>
              <a:rPr lang="en-US" altLang="zh-CN" sz="1500" b="1" dirty="0" err="1">
                <a:ea typeface="宋体" panose="02010600030101010101" pitchFamily="2" charset="-122"/>
              </a:rPr>
              <a:t>stickW</a:t>
            </a:r>
            <a:r>
              <a:rPr lang="en-US" altLang="zh-CN" sz="1500" b="1" dirty="0">
                <a:ea typeface="宋体" panose="02010600030101010101" pitchFamily="2" charset="-122"/>
              </a:rPr>
              <a:t> &lt; range) || (</a:t>
            </a:r>
            <a:r>
              <a:rPr lang="en-US" altLang="zh-CN" sz="1500" b="1" dirty="0" err="1">
                <a:ea typeface="宋体" panose="02010600030101010101" pitchFamily="2" charset="-122"/>
              </a:rPr>
              <a:t>stickW</a:t>
            </a:r>
            <a:r>
              <a:rPr lang="en-US" altLang="zh-CN" sz="1500" b="1" dirty="0">
                <a:ea typeface="宋体" panose="02010600030101010101" pitchFamily="2" charset="-122"/>
              </a:rPr>
              <a:t> &gt; </a:t>
            </a:r>
            <a:r>
              <a:rPr lang="en-US" altLang="zh-CN" sz="1500" b="1" dirty="0" err="1">
                <a:ea typeface="宋体" panose="02010600030101010101" pitchFamily="2" charset="-122"/>
              </a:rPr>
              <a:t>wellL</a:t>
            </a:r>
            <a:r>
              <a:rPr lang="en-US" altLang="zh-CN" sz="1500" b="1" dirty="0">
                <a:ea typeface="宋体" panose="02010600030101010101" pitchFamily="2" charset="-122"/>
              </a:rPr>
              <a:t>)){ //</a:t>
            </a:r>
            <a:r>
              <a:rPr lang="zh-CN" altLang="en-US" sz="1500" b="1" dirty="0">
                <a:solidFill>
                  <a:srgbClr val="FF0000"/>
                </a:solidFill>
                <a:ea typeface="宋体" panose="02010600030101010101" pitchFamily="2" charset="-122"/>
              </a:rPr>
              <a:t>判断人物是否落下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500" b="1" dirty="0">
                <a:ea typeface="宋体" panose="02010600030101010101" pitchFamily="2" charset="-122"/>
              </a:rPr>
              <a:t>            </a:t>
            </a:r>
            <a:r>
              <a:rPr lang="en-US" altLang="zh-CN" sz="1500" b="1" dirty="0">
                <a:ea typeface="宋体" panose="02010600030101010101" pitchFamily="2" charset="-122"/>
              </a:rPr>
              <a:t>$(".man").animate({"bottom":"0px"});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           }</a:t>
            </a: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1099843" y="831030"/>
            <a:ext cx="6631934" cy="351904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else{$(".man").find("</a:t>
            </a:r>
            <a:r>
              <a:rPr lang="en-US" altLang="zh-CN" sz="1500" b="1" dirty="0" err="1">
                <a:ea typeface="宋体" panose="02010600030101010101" pitchFamily="2" charset="-122"/>
              </a:rPr>
              <a:t>img</a:t>
            </a:r>
            <a:r>
              <a:rPr lang="en-US" altLang="zh-CN" sz="1500" b="1" dirty="0">
                <a:ea typeface="宋体" panose="02010600030101010101" pitchFamily="2" charset="-122"/>
              </a:rPr>
              <a:t>").</a:t>
            </a:r>
            <a:r>
              <a:rPr lang="en-US" altLang="zh-CN" sz="1500" b="1" dirty="0" err="1">
                <a:ea typeface="宋体" panose="02010600030101010101" pitchFamily="2" charset="-122"/>
              </a:rPr>
              <a:t>attr</a:t>
            </a:r>
            <a:r>
              <a:rPr lang="en-US" altLang="zh-CN" sz="1500" b="1" dirty="0">
                <a:ea typeface="宋体" panose="02010600030101010101" pitchFamily="2" charset="-122"/>
              </a:rPr>
              <a:t>("</a:t>
            </a:r>
            <a:r>
              <a:rPr lang="en-US" altLang="zh-CN" sz="1500" b="1" dirty="0" err="1">
                <a:ea typeface="宋体" panose="02010600030101010101" pitchFamily="2" charset="-122"/>
              </a:rPr>
              <a:t>src</a:t>
            </a:r>
            <a:r>
              <a:rPr lang="en-US" altLang="zh-CN" sz="1500" b="1" dirty="0">
                <a:ea typeface="宋体" panose="02010600030101010101" pitchFamily="2" charset="-122"/>
              </a:rPr>
              <a:t>","images/stick_stand.png").</a:t>
            </a:r>
            <a:r>
              <a:rPr lang="en-US" altLang="zh-CN" sz="1500" b="1" dirty="0" err="1">
                <a:ea typeface="宋体" panose="02010600030101010101" pitchFamily="2" charset="-122"/>
              </a:rPr>
              <a:t>css</a:t>
            </a:r>
            <a:r>
              <a:rPr lang="en-US" altLang="zh-CN" sz="1500" b="1" dirty="0">
                <a:ea typeface="宋体" panose="02010600030101010101" pitchFamily="2" charset="-122"/>
              </a:rPr>
              <a:t>({"left":0}).hide();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      $(".stick").</a:t>
            </a:r>
            <a:r>
              <a:rPr lang="en-US" altLang="zh-CN" sz="1500" b="1" dirty="0" err="1">
                <a:ea typeface="宋体" panose="02010600030101010101" pitchFamily="2" charset="-122"/>
              </a:rPr>
              <a:t>removeClass</a:t>
            </a:r>
            <a:r>
              <a:rPr lang="en-US" altLang="zh-CN" sz="1500" b="1" dirty="0">
                <a:ea typeface="宋体" panose="02010600030101010101" pitchFamily="2" charset="-122"/>
              </a:rPr>
              <a:t>("</a:t>
            </a:r>
            <a:r>
              <a:rPr lang="en-US" altLang="zh-CN" sz="1500" b="1" dirty="0" err="1">
                <a:ea typeface="宋体" panose="02010600030101010101" pitchFamily="2" charset="-122"/>
              </a:rPr>
              <a:t>stickDown</a:t>
            </a:r>
            <a:r>
              <a:rPr lang="en-US" altLang="zh-CN" sz="1500" b="1" dirty="0">
                <a:ea typeface="宋体" panose="02010600030101010101" pitchFamily="2" charset="-122"/>
              </a:rPr>
              <a:t>").width(0);//</a:t>
            </a:r>
            <a:r>
              <a:rPr lang="zh-CN" altLang="en-US" sz="1500" b="1" dirty="0">
                <a:solidFill>
                  <a:srgbClr val="FF0000"/>
                </a:solidFill>
                <a:ea typeface="宋体" panose="02010600030101010101" pitchFamily="2" charset="-122"/>
              </a:rPr>
              <a:t>棍子变为初始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500" b="1" dirty="0">
                <a:ea typeface="宋体" panose="02010600030101010101" pitchFamily="2" charset="-122"/>
              </a:rPr>
              <a:t>       </a:t>
            </a:r>
            <a:r>
              <a:rPr lang="en-US" altLang="zh-CN" sz="1500" b="1" dirty="0" err="1">
                <a:ea typeface="宋体" panose="02010600030101010101" pitchFamily="2" charset="-122"/>
              </a:rPr>
              <a:t>var</a:t>
            </a:r>
            <a:r>
              <a:rPr lang="en-US" altLang="zh-CN" sz="1500" b="1" dirty="0">
                <a:ea typeface="宋体" panose="02010600030101010101" pitchFamily="2" charset="-122"/>
              </a:rPr>
              <a:t> </a:t>
            </a:r>
            <a:r>
              <a:rPr lang="en-US" altLang="zh-CN" sz="1500" b="1" dirty="0" err="1">
                <a:ea typeface="宋体" panose="02010600030101010101" pitchFamily="2" charset="-122"/>
              </a:rPr>
              <a:t>oldL</a:t>
            </a:r>
            <a:r>
              <a:rPr lang="en-US" altLang="zh-CN" sz="1500" b="1" dirty="0">
                <a:ea typeface="宋体" panose="02010600030101010101" pitchFamily="2" charset="-122"/>
              </a:rPr>
              <a:t> = $(".well-box").offset().left;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       $(".well-box").animate({"left":-</a:t>
            </a:r>
            <a:r>
              <a:rPr lang="en-US" altLang="zh-CN" sz="1500" b="1" dirty="0" err="1">
                <a:ea typeface="宋体" panose="02010600030101010101" pitchFamily="2" charset="-122"/>
              </a:rPr>
              <a:t>wellL+oldL</a:t>
            </a:r>
            <a:r>
              <a:rPr lang="en-US" altLang="zh-CN" sz="1500" b="1" dirty="0">
                <a:ea typeface="宋体" panose="02010600030101010101" pitchFamily="2" charset="-122"/>
              </a:rPr>
              <a:t>},500,function(){//</a:t>
            </a:r>
            <a:r>
              <a:rPr lang="zh-CN" altLang="en-US" sz="1500" b="1" dirty="0">
                <a:ea typeface="宋体" panose="02010600030101010101" pitchFamily="2" charset="-122"/>
              </a:rPr>
              <a:t>柱子移动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500" b="1" dirty="0">
                <a:ea typeface="宋体" panose="02010600030101010101" pitchFamily="2" charset="-122"/>
              </a:rPr>
              <a:t>       </a:t>
            </a:r>
            <a:r>
              <a:rPr lang="en-US" altLang="zh-CN" sz="1500" b="1" dirty="0">
                <a:ea typeface="宋体" panose="02010600030101010101" pitchFamily="2" charset="-122"/>
              </a:rPr>
              <a:t>$(".man").find("</a:t>
            </a:r>
            <a:r>
              <a:rPr lang="en-US" altLang="zh-CN" sz="1500" b="1" dirty="0" err="1">
                <a:ea typeface="宋体" panose="02010600030101010101" pitchFamily="2" charset="-122"/>
              </a:rPr>
              <a:t>img</a:t>
            </a:r>
            <a:r>
              <a:rPr lang="en-US" altLang="zh-CN" sz="1500" b="1" dirty="0">
                <a:ea typeface="宋体" panose="02010600030101010101" pitchFamily="2" charset="-122"/>
              </a:rPr>
              <a:t>").show();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        stop = false;//</a:t>
            </a:r>
            <a:r>
              <a:rPr lang="zh-CN" altLang="en-US" sz="1500" b="1" dirty="0">
                <a:ea typeface="宋体" panose="02010600030101010101" pitchFamily="2" charset="-122"/>
              </a:rPr>
              <a:t>按钮不可以单击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});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     } });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500" b="1" dirty="0">
                <a:ea typeface="宋体" panose="02010600030101010101" pitchFamily="2" charset="-122"/>
              </a:rPr>
              <a:t>        },600);}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A73F423-2870-4895-B516-B8B91E116BEB}"/>
              </a:ext>
            </a:extLst>
          </p:cNvPr>
          <p:cNvGrpSpPr/>
          <p:nvPr/>
        </p:nvGrpSpPr>
        <p:grpSpPr>
          <a:xfrm>
            <a:off x="235585" y="771550"/>
            <a:ext cx="436880" cy="531495"/>
            <a:chOff x="3548698" y="2423160"/>
            <a:chExt cx="436880" cy="531495"/>
          </a:xfrm>
        </p:grpSpPr>
        <p:sp>
          <p:nvSpPr>
            <p:cNvPr id="15" name="TextBox 65">
              <a:extLst>
                <a:ext uri="{FF2B5EF4-FFF2-40B4-BE49-F238E27FC236}">
                  <a16:creationId xmlns:a16="http://schemas.microsoft.com/office/drawing/2014/main" id="{CE301AED-FB6E-48E0-97B8-39B4E98323AA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17" name="图片 16" descr="C:\Users\Lenovo\Desktop\icon\电脑.png电脑">
              <a:extLst>
                <a:ext uri="{FF2B5EF4-FFF2-40B4-BE49-F238E27FC236}">
                  <a16:creationId xmlns:a16="http://schemas.microsoft.com/office/drawing/2014/main" id="{936D2FBA-9765-44CA-A5EB-2B88D9F8D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7C37399-1702-4730-AF49-7B697A34A284}"/>
              </a:ext>
            </a:extLst>
          </p:cNvPr>
          <p:cNvGrpSpPr/>
          <p:nvPr/>
        </p:nvGrpSpPr>
        <p:grpSpPr>
          <a:xfrm>
            <a:off x="2555776" y="4645204"/>
            <a:ext cx="3132349" cy="321469"/>
            <a:chOff x="2555776" y="4614386"/>
            <a:chExt cx="3132349" cy="321469"/>
          </a:xfrm>
        </p:grpSpPr>
        <p:sp>
          <p:nvSpPr>
            <p:cNvPr id="20" name="圆角矩形 7">
              <a:extLst>
                <a:ext uri="{FF2B5EF4-FFF2-40B4-BE49-F238E27FC236}">
                  <a16:creationId xmlns:a16="http://schemas.microsoft.com/office/drawing/2014/main" id="{38D74B1B-1B0E-41A9-BDD4-CE6CB9339D17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1" name="圆角矩形 8">
              <a:extLst>
                <a:ext uri="{FF2B5EF4-FFF2-40B4-BE49-F238E27FC236}">
                  <a16:creationId xmlns:a16="http://schemas.microsoft.com/office/drawing/2014/main" id="{D4BE9618-C81F-4422-BCBB-4EE502141059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2" name="Picture 8" descr="说话气泡new">
              <a:extLst>
                <a:ext uri="{FF2B5EF4-FFF2-40B4-BE49-F238E27FC236}">
                  <a16:creationId xmlns:a16="http://schemas.microsoft.com/office/drawing/2014/main" id="{AEDCD7DA-B9A9-4954-965C-B8594DF481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B2C83628-C5D0-4F56-AFFE-F3C1C65D52F2}"/>
                </a:ext>
              </a:extLst>
            </p:cNvPr>
            <p:cNvSpPr txBox="1"/>
            <p:nvPr/>
          </p:nvSpPr>
          <p:spPr bwMode="auto">
            <a:xfrm>
              <a:off x="3141319" y="4647723"/>
              <a:ext cx="2258952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</a:t>
              </a:r>
              <a:r>
                <a:rPr lang="zh-CN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：自定义动画</a:t>
              </a: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0AB1AB-903A-43E8-9536-68A5465E08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xfrm>
            <a:off x="578644" y="981075"/>
            <a:ext cx="8175784" cy="3613785"/>
          </a:xfrm>
        </p:spPr>
        <p:txBody>
          <a:bodyPr/>
          <a:lstStyle/>
          <a:p>
            <a:r>
              <a:rPr lang="zh-CN" altLang="en-US"/>
              <a:t>需求说明</a:t>
            </a:r>
            <a:endParaRPr lang="en-US" altLang="zh-CN"/>
          </a:p>
          <a:p>
            <a:pPr lvl="1">
              <a:defRPr/>
            </a:pPr>
            <a:r>
              <a:rPr lang="zh-CN" altLang="en-US" sz="2220" dirty="0">
                <a:sym typeface="+mn-ea"/>
              </a:rPr>
              <a:t>鼠标移至“联系客服”，二级菜单以”</a:t>
            </a:r>
            <a:r>
              <a:rPr lang="en-US" altLang="zh-CN" sz="2220" dirty="0">
                <a:sym typeface="+mn-ea"/>
              </a:rPr>
              <a:t>slow</a:t>
            </a:r>
            <a:r>
              <a:rPr lang="zh-CN" altLang="en-US" sz="2220" dirty="0">
                <a:sym typeface="+mn-ea"/>
              </a:rPr>
              <a:t>“速度显示；当鼠标离开时，二级菜单以“</a:t>
            </a:r>
            <a:r>
              <a:rPr lang="en-US" altLang="zh-CN" sz="2220" dirty="0">
                <a:sym typeface="+mn-ea"/>
              </a:rPr>
              <a:t>fast</a:t>
            </a:r>
            <a:r>
              <a:rPr lang="zh-CN" altLang="en-US" sz="2220" dirty="0">
                <a:sym typeface="+mn-ea"/>
              </a:rPr>
              <a:t>”速度隐藏</a:t>
            </a:r>
            <a:endParaRPr lang="en-US" altLang="zh-CN" sz="2220" dirty="0"/>
          </a:p>
          <a:p>
            <a:pPr lvl="1">
              <a:defRPr/>
            </a:pPr>
            <a:r>
              <a:rPr lang="zh-CN" altLang="en-US" sz="2220" dirty="0">
                <a:sym typeface="+mn-ea"/>
              </a:rPr>
              <a:t>鼠标一级菜单时，使用</a:t>
            </a:r>
            <a:r>
              <a:rPr lang="en-US" altLang="zh-CN" sz="2220" dirty="0" err="1">
                <a:sym typeface="+mn-ea"/>
              </a:rPr>
              <a:t>slideDown</a:t>
            </a:r>
            <a:r>
              <a:rPr lang="en-US" altLang="zh-CN" sz="2220" dirty="0">
                <a:sym typeface="+mn-ea"/>
              </a:rPr>
              <a:t>( )</a:t>
            </a:r>
            <a:r>
              <a:rPr lang="zh-CN" altLang="en-US" sz="2220" dirty="0">
                <a:sym typeface="+mn-ea"/>
              </a:rPr>
              <a:t> 实现二级菜单以“</a:t>
            </a:r>
            <a:r>
              <a:rPr lang="en-US" altLang="zh-CN" sz="2220" dirty="0">
                <a:sym typeface="+mn-ea"/>
              </a:rPr>
              <a:t>slow</a:t>
            </a:r>
            <a:r>
              <a:rPr lang="zh-CN" altLang="en-US" sz="2220" dirty="0">
                <a:sym typeface="+mn-ea"/>
              </a:rPr>
              <a:t>”速度显示；当鼠标再次单击一级菜单时，使用</a:t>
            </a:r>
            <a:r>
              <a:rPr lang="en-US" altLang="zh-CN" sz="2220" dirty="0" err="1">
                <a:sym typeface="+mn-ea"/>
              </a:rPr>
              <a:t>slideUp</a:t>
            </a:r>
            <a:r>
              <a:rPr lang="en-US" altLang="zh-CN" sz="2220" dirty="0">
                <a:sym typeface="+mn-ea"/>
              </a:rPr>
              <a:t>( ) </a:t>
            </a:r>
            <a:r>
              <a:rPr lang="zh-CN" altLang="en-US" sz="2220" dirty="0">
                <a:sym typeface="+mn-ea"/>
              </a:rPr>
              <a:t>实现二级菜单以”</a:t>
            </a:r>
            <a:r>
              <a:rPr lang="en-US" altLang="zh-CN" sz="2220" dirty="0">
                <a:sym typeface="+mn-ea"/>
              </a:rPr>
              <a:t>slow</a:t>
            </a:r>
            <a:r>
              <a:rPr lang="zh-CN" altLang="en-US" sz="2220" dirty="0">
                <a:sym typeface="+mn-ea"/>
              </a:rPr>
              <a:t>“速度隐藏</a:t>
            </a: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3—</a:t>
            </a:r>
            <a:r>
              <a:rPr lang="zh-CN" altLang="en-US" sz="2775" dirty="0">
                <a:sym typeface="+mn-ea"/>
              </a:rPr>
              <a:t>制作京东常见问题分类页面</a:t>
            </a:r>
            <a:endParaRPr lang="zh-CN" altLang="en-US" dirty="0"/>
          </a:p>
        </p:txBody>
      </p:sp>
      <p:sp>
        <p:nvSpPr>
          <p:cNvPr id="588807" name="AutoShape 7"/>
          <p:cNvSpPr>
            <a:spLocks noChangeArrowheads="1"/>
          </p:cNvSpPr>
          <p:nvPr/>
        </p:nvSpPr>
        <p:spPr bwMode="auto">
          <a:xfrm>
            <a:off x="3372803" y="4581734"/>
            <a:ext cx="1703253" cy="332006"/>
          </a:xfrm>
          <a:prstGeom prst="wedgeRoundRectCallout">
            <a:avLst>
              <a:gd name="adj1" fmla="val -127"/>
              <a:gd name="adj2" fmla="val -48992"/>
              <a:gd name="adj3" fmla="val 16667"/>
            </a:avLst>
          </a:prstGeom>
          <a:solidFill>
            <a:srgbClr val="0099D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0" lvl="1" indent="-214313" algn="ctr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完成时间：</a:t>
            </a:r>
            <a:r>
              <a:rPr lang="en-US" altLang="zh-CN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15</a:t>
            </a:r>
            <a:r>
              <a:rPr lang="zh-CN" altLang="en-US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</a:rPr>
              <a:t>分钟</a:t>
            </a:r>
          </a:p>
        </p:txBody>
      </p:sp>
      <p:pic>
        <p:nvPicPr>
          <p:cNvPr id="2050" name="Picture 2" descr="F:\2016年工作\ACCP8.0产品开发\jQuery\案例源码\chapter07\Chapter07截图\图7.3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890" y="1816016"/>
            <a:ext cx="1248953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2016年工作\ACCP8.0产品开发\jQuery\案例源码\chapter07\Chapter07截图\图7.32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425" y="1816016"/>
            <a:ext cx="481068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02692E-59B8-4B08-982A-0F65769D27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7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共性问题集中讲解</a:t>
            </a:r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04DA6F9-6B27-4AB7-8860-2EF66D877DE1}"/>
              </a:ext>
            </a:extLst>
          </p:cNvPr>
          <p:cNvGrpSpPr/>
          <p:nvPr/>
        </p:nvGrpSpPr>
        <p:grpSpPr>
          <a:xfrm>
            <a:off x="2560320" y="3474720"/>
            <a:ext cx="4022884" cy="992505"/>
            <a:chOff x="4789" y="4099"/>
            <a:chExt cx="8447" cy="208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F1AD723-6BDA-48A3-B42D-A82881B0A92D}"/>
                </a:ext>
              </a:extLst>
            </p:cNvPr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34806C9-B727-43A1-B917-9ACB20C7EAE8}"/>
                </a:ext>
              </a:extLst>
            </p:cNvPr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9C68B7A-0E78-4036-A3C6-ED694CB314B3}"/>
                </a:ext>
              </a:extLst>
            </p:cNvPr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Text Box 13">
              <a:extLst>
                <a:ext uri="{FF2B5EF4-FFF2-40B4-BE49-F238E27FC236}">
                  <a16:creationId xmlns:a16="http://schemas.microsoft.com/office/drawing/2014/main" id="{D3C0B473-5089-43ED-A225-EFA455549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92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89100">
              <a:spAutoFit/>
            </a:bodyPr>
            <a:lstStyle/>
            <a:p>
              <a:pPr algn="ctr" eaLnBrk="0" hangingPunct="0">
                <a:defRPr/>
              </a:pPr>
              <a:r>
                <a:rPr lang="en-US" altLang="zh-CN" sz="2400" b="1" kern="0" spc="2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2400" b="1" kern="0" spc="22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3C1B4E8-9FBA-4462-A95D-0DCCEE0D3B5F}"/>
                </a:ext>
              </a:extLst>
            </p:cNvPr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D3C63E7-C790-4B42-B40E-A12F8EC5A501}"/>
                </a:ext>
              </a:extLst>
            </p:cNvPr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99D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A4312A0-509F-42BB-A340-1785C450FFFF}"/>
                </a:ext>
              </a:extLst>
            </p:cNvPr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0099D8"/>
            </a:solidFill>
            <a:ln w="57150">
              <a:solidFill>
                <a:srgbClr val="0099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8F3BF50-C988-43F5-AA3D-22FC4159F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总结</a:t>
            </a:r>
            <a:endParaRPr lang="zh-CN" altLang="en-US"/>
          </a:p>
        </p:txBody>
      </p:sp>
      <p:sp>
        <p:nvSpPr>
          <p:cNvPr id="46085" name="TextBox 4"/>
          <p:cNvSpPr txBox="1">
            <a:spLocks noChangeArrowheads="1"/>
          </p:cNvSpPr>
          <p:nvPr/>
        </p:nvSpPr>
        <p:spPr bwMode="auto">
          <a:xfrm>
            <a:off x="2872763" y="1378075"/>
            <a:ext cx="1600944" cy="209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5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jQuery</a:t>
            </a:r>
            <a:r>
              <a:rPr lang="zh-CN" altLang="en-US" sz="1500" b="1" dirty="0">
                <a:ea typeface="微软雅黑" panose="020B0503020204020204" pitchFamily="34" charset="-122"/>
                <a:cs typeface="Arial" panose="020B0604020202020204" pitchFamily="34" charset="0"/>
              </a:rPr>
              <a:t>事件</a:t>
            </a:r>
            <a:endParaRPr lang="en-US" altLang="zh-CN" sz="15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999000"/>
              </a:lnSpc>
            </a:pPr>
            <a:r>
              <a:rPr lang="en-US" altLang="zh-CN" sz="15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jQuery</a:t>
            </a:r>
            <a:r>
              <a:rPr lang="zh-CN" altLang="en-US" sz="15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特效</a:t>
            </a:r>
          </a:p>
        </p:txBody>
      </p:sp>
      <p:sp>
        <p:nvSpPr>
          <p:cNvPr id="46086" name="AutoShape 3"/>
          <p:cNvSpPr/>
          <p:nvPr/>
        </p:nvSpPr>
        <p:spPr bwMode="auto">
          <a:xfrm>
            <a:off x="4099135" y="1036447"/>
            <a:ext cx="169124" cy="1032683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099D8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1350">
              <a:ea typeface="黑体" panose="02010609060101010101" pitchFamily="49" charset="-122"/>
            </a:endParaRPr>
          </a:p>
        </p:txBody>
      </p:sp>
      <p:sp>
        <p:nvSpPr>
          <p:cNvPr id="46087" name="TextBox 11"/>
          <p:cNvSpPr txBox="1">
            <a:spLocks noChangeArrowheads="1"/>
          </p:cNvSpPr>
          <p:nvPr/>
        </p:nvSpPr>
        <p:spPr bwMode="auto">
          <a:xfrm>
            <a:off x="4233677" y="2541557"/>
            <a:ext cx="1862971" cy="1836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控制元素显示与隐藏</a:t>
            </a:r>
          </a:p>
          <a:p>
            <a:pPr eaLnBrk="1" hangingPunct="1">
              <a:lnSpc>
                <a:spcPct val="300000"/>
              </a:lnSpc>
            </a:pPr>
            <a:r>
              <a:rPr lang="zh-CN" altLang="en-US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改变元素的透明度</a:t>
            </a:r>
          </a:p>
          <a:p>
            <a:pPr eaLnBrk="1" hangingPunct="1">
              <a:lnSpc>
                <a:spcPct val="300000"/>
              </a:lnSpc>
            </a:pPr>
            <a:r>
              <a:rPr lang="zh-CN" altLang="en-US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改变元素高度</a:t>
            </a:r>
          </a:p>
          <a:p>
            <a:pPr eaLnBrk="1" hangingPunct="1">
              <a:lnSpc>
                <a:spcPct val="300000"/>
              </a:lnSpc>
            </a:pPr>
            <a:r>
              <a:rPr lang="zh-CN" altLang="en-US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自定义动画：</a:t>
            </a:r>
            <a:r>
              <a:rPr lang="en-US" altLang="zh-CN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animate()</a:t>
            </a:r>
          </a:p>
        </p:txBody>
      </p:sp>
      <p:sp>
        <p:nvSpPr>
          <p:cNvPr id="46088" name="TextBox 12"/>
          <p:cNvSpPr txBox="1">
            <a:spLocks noChangeArrowheads="1"/>
          </p:cNvSpPr>
          <p:nvPr/>
        </p:nvSpPr>
        <p:spPr bwMode="auto">
          <a:xfrm>
            <a:off x="4233677" y="946314"/>
            <a:ext cx="1205407" cy="1836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基础事件</a:t>
            </a:r>
            <a:endParaRPr lang="en-US" altLang="zh-CN" sz="12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300000"/>
              </a:lnSpc>
            </a:pPr>
            <a:r>
              <a:rPr lang="zh-CN" altLang="en-US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绑定和移除事件</a:t>
            </a:r>
            <a:endParaRPr lang="en-US" altLang="zh-CN" sz="12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300000"/>
              </a:lnSpc>
            </a:pPr>
            <a:r>
              <a:rPr lang="zh-CN" altLang="en-US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复合事件</a:t>
            </a:r>
          </a:p>
        </p:txBody>
      </p:sp>
      <p:sp>
        <p:nvSpPr>
          <p:cNvPr id="46089" name="AutoShape 3"/>
          <p:cNvSpPr/>
          <p:nvPr/>
        </p:nvSpPr>
        <p:spPr bwMode="auto">
          <a:xfrm>
            <a:off x="4125665" y="2649569"/>
            <a:ext cx="160735" cy="1597149"/>
          </a:xfrm>
          <a:prstGeom prst="leftBrace">
            <a:avLst>
              <a:gd name="adj1" fmla="val 62177"/>
              <a:gd name="adj2" fmla="val 50000"/>
            </a:avLst>
          </a:prstGeom>
          <a:noFill/>
          <a:ln w="28575">
            <a:solidFill>
              <a:srgbClr val="0099D8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1350">
              <a:ea typeface="黑体" panose="02010609060101010101" pitchFamily="49" charset="-122"/>
            </a:endParaRPr>
          </a:p>
        </p:txBody>
      </p:sp>
      <p:sp>
        <p:nvSpPr>
          <p:cNvPr id="46090" name="TextBox 15"/>
          <p:cNvSpPr txBox="1">
            <a:spLocks noChangeArrowheads="1"/>
          </p:cNvSpPr>
          <p:nvPr/>
        </p:nvSpPr>
        <p:spPr bwMode="auto">
          <a:xfrm>
            <a:off x="832962" y="2265998"/>
            <a:ext cx="180451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5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jQuery</a:t>
            </a:r>
            <a:r>
              <a:rPr lang="zh-CN" altLang="en-US" sz="15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事件与特效</a:t>
            </a:r>
          </a:p>
        </p:txBody>
      </p:sp>
      <p:sp>
        <p:nvSpPr>
          <p:cNvPr id="46091" name="AutoShape 3"/>
          <p:cNvSpPr/>
          <p:nvPr/>
        </p:nvSpPr>
        <p:spPr bwMode="auto">
          <a:xfrm>
            <a:off x="2583497" y="1536546"/>
            <a:ext cx="267890" cy="1805669"/>
          </a:xfrm>
          <a:prstGeom prst="leftBrace">
            <a:avLst>
              <a:gd name="adj1" fmla="val 62112"/>
              <a:gd name="adj2" fmla="val 50000"/>
            </a:avLst>
          </a:prstGeom>
          <a:noFill/>
          <a:ln w="28575">
            <a:solidFill>
              <a:srgbClr val="0099D8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1350">
              <a:ea typeface="黑体" panose="02010609060101010101" pitchFamily="49" charset="-122"/>
            </a:endParaRPr>
          </a:p>
        </p:txBody>
      </p:sp>
      <p:sp>
        <p:nvSpPr>
          <p:cNvPr id="13" name="AutoShape 3"/>
          <p:cNvSpPr/>
          <p:nvPr/>
        </p:nvSpPr>
        <p:spPr bwMode="auto">
          <a:xfrm>
            <a:off x="4931861" y="1759806"/>
            <a:ext cx="134541" cy="528638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099D8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1350">
              <a:ea typeface="黑体" panose="02010609060101010101" pitchFamily="49" charset="-122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5043767" y="1648391"/>
            <a:ext cx="1520428" cy="76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hover( )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方法</a:t>
            </a:r>
          </a:p>
          <a:p>
            <a:pPr eaLnBrk="1" hangingPunct="1">
              <a:lnSpc>
                <a:spcPts val="1800"/>
              </a:lnSpc>
            </a:pPr>
            <a:r>
              <a:rPr lang="en-US" altLang="zh-CN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toggle( )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方法</a:t>
            </a:r>
          </a:p>
          <a:p>
            <a:pPr eaLnBrk="1" hangingPunct="1">
              <a:lnSpc>
                <a:spcPts val="1800"/>
              </a:lnSpc>
            </a:pPr>
            <a:r>
              <a:rPr lang="en-US" altLang="zh-CN" sz="12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toggleClass</a:t>
            </a:r>
            <a:r>
              <a:rPr lang="en-US" altLang="zh-CN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( )</a:t>
            </a:r>
            <a:r>
              <a:rPr lang="zh-CN" altLang="en-US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方法</a:t>
            </a:r>
          </a:p>
        </p:txBody>
      </p:sp>
      <p:sp>
        <p:nvSpPr>
          <p:cNvPr id="15" name="AutoShape 3"/>
          <p:cNvSpPr/>
          <p:nvPr/>
        </p:nvSpPr>
        <p:spPr bwMode="auto">
          <a:xfrm>
            <a:off x="4931861" y="787698"/>
            <a:ext cx="134541" cy="528638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099D8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1350">
              <a:ea typeface="黑体" panose="02010609060101010101" pitchFamily="49" charset="-122"/>
            </a:endParaRPr>
          </a:p>
        </p:txBody>
      </p:sp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5043767" y="676283"/>
            <a:ext cx="1520428" cy="76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鼠标事件</a:t>
            </a:r>
          </a:p>
          <a:p>
            <a:pPr eaLnBrk="1" hangingPunct="1">
              <a:lnSpc>
                <a:spcPts val="1800"/>
              </a:lnSpc>
            </a:pPr>
            <a:r>
              <a:rPr lang="zh-CN" altLang="en-US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键盘事件</a:t>
            </a:r>
            <a:endParaRPr lang="en-US" altLang="zh-CN" sz="12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>
              <a:lnSpc>
                <a:spcPts val="1800"/>
              </a:lnSpc>
            </a:pPr>
            <a:r>
              <a:rPr lang="en-US" altLang="zh-CN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Windows</a:t>
            </a:r>
            <a:r>
              <a:rPr lang="zh-CN" altLang="en-US" sz="1200" b="1" dirty="0">
                <a:ea typeface="微软雅黑" panose="020B0503020204020204" pitchFamily="34" charset="-122"/>
                <a:cs typeface="Arial" panose="020B0604020202020204" pitchFamily="34" charset="0"/>
              </a:rPr>
              <a:t>事件</a:t>
            </a:r>
          </a:p>
        </p:txBody>
      </p:sp>
      <p:sp>
        <p:nvSpPr>
          <p:cNvPr id="3" name="AutoShape 3"/>
          <p:cNvSpPr/>
          <p:nvPr/>
        </p:nvSpPr>
        <p:spPr bwMode="auto">
          <a:xfrm>
            <a:off x="5687945" y="2487550"/>
            <a:ext cx="111906" cy="319364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099D8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1350">
              <a:ea typeface="黑体" panose="02010609060101010101" pitchFamily="49" charset="-122"/>
            </a:endParaRPr>
          </a:p>
        </p:txBody>
      </p:sp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5799687" y="2388684"/>
            <a:ext cx="1250398" cy="532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show( )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方法</a:t>
            </a:r>
          </a:p>
          <a:p>
            <a:pPr eaLnBrk="1" hangingPunct="1">
              <a:lnSpc>
                <a:spcPts val="1800"/>
              </a:lnSpc>
            </a:pPr>
            <a:r>
              <a:rPr lang="en-US" altLang="zh-CN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hide( )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方法</a:t>
            </a:r>
          </a:p>
        </p:txBody>
      </p:sp>
      <p:sp>
        <p:nvSpPr>
          <p:cNvPr id="5" name="AutoShape 3"/>
          <p:cNvSpPr/>
          <p:nvPr/>
        </p:nvSpPr>
        <p:spPr bwMode="auto">
          <a:xfrm>
            <a:off x="5529821" y="2964459"/>
            <a:ext cx="111906" cy="319364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099D8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1350">
              <a:ea typeface="黑体" panose="02010609060101010101" pitchFamily="49" charset="-122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5633467" y="2865592"/>
            <a:ext cx="1250398" cy="532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 b="1" dirty="0" err="1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fadeIn</a:t>
            </a:r>
            <a:r>
              <a:rPr lang="en-US" altLang="zh-CN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( )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方法</a:t>
            </a:r>
          </a:p>
          <a:p>
            <a:pPr eaLnBrk="1" hangingPunct="1">
              <a:lnSpc>
                <a:spcPts val="1800"/>
              </a:lnSpc>
            </a:pPr>
            <a:r>
              <a:rPr lang="en-US" altLang="zh-CN" sz="1200" b="1" dirty="0" err="1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fadeOut</a:t>
            </a:r>
            <a:r>
              <a:rPr lang="en-US" altLang="zh-CN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( )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方法</a:t>
            </a:r>
          </a:p>
        </p:txBody>
      </p:sp>
      <p:sp>
        <p:nvSpPr>
          <p:cNvPr id="21" name="AutoShape 3"/>
          <p:cNvSpPr/>
          <p:nvPr/>
        </p:nvSpPr>
        <p:spPr bwMode="auto">
          <a:xfrm>
            <a:off x="5205785" y="3491998"/>
            <a:ext cx="111906" cy="319364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099D8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1350">
              <a:ea typeface="黑体" panose="02010609060101010101" pitchFamily="49" charset="-122"/>
            </a:endParaRP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5309431" y="3393131"/>
            <a:ext cx="1574434" cy="532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200" b="1" dirty="0" err="1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slideUp</a:t>
            </a:r>
            <a:r>
              <a:rPr lang="en-US" altLang="zh-CN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 ( )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方法</a:t>
            </a:r>
          </a:p>
          <a:p>
            <a:pPr eaLnBrk="1" hangingPunct="1">
              <a:lnSpc>
                <a:spcPts val="1800"/>
              </a:lnSpc>
            </a:pPr>
            <a:r>
              <a:rPr lang="en-US" altLang="zh-CN" sz="1200" b="1" dirty="0" err="1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slideDown</a:t>
            </a:r>
            <a:r>
              <a:rPr lang="en-US" altLang="zh-CN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 ( )</a:t>
            </a:r>
            <a:r>
              <a:rPr lang="zh-CN" altLang="en-US" sz="12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方法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7AE0EE-58BA-4D9C-A698-F38D346C41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本章任务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ym typeface="+mn-ea"/>
              </a:rPr>
              <a:t>制作京东首页右侧固定层</a:t>
            </a:r>
            <a:endParaRPr lang="zh-CN" altLang="en-US" dirty="0"/>
          </a:p>
          <a:p>
            <a:pPr>
              <a:defRPr/>
            </a:pPr>
            <a:r>
              <a:rPr lang="zh-CN" altLang="en-US" dirty="0">
                <a:sym typeface="+mn-ea"/>
              </a:rPr>
              <a:t>仿京东左侧菜单</a:t>
            </a:r>
            <a:endParaRPr lang="zh-CN" altLang="en-US" dirty="0"/>
          </a:p>
          <a:p>
            <a:pPr>
              <a:defRPr/>
            </a:pPr>
            <a:r>
              <a:rPr lang="zh-CN" altLang="en-US" dirty="0">
                <a:sym typeface="+mn-ea"/>
              </a:rPr>
              <a:t>制作京东常见问题分类页面</a:t>
            </a:r>
            <a:endParaRPr lang="zh-CN" altLang="en-US"/>
          </a:p>
        </p:txBody>
      </p:sp>
      <p:pic>
        <p:nvPicPr>
          <p:cNvPr id="14" name="Picture 2" descr="F:\2016年工作\ACCP8.0产品开发\jQuery\案例源码\chapter07\Chapter07截图\图7.9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882" y="1206361"/>
            <a:ext cx="2941903" cy="248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2016年工作\ACCP8.0产品开发\jQuery\案例源码\chapter07\Chapter07截图\图7.20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59" y="1599832"/>
            <a:ext cx="4885751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2016年工作\ACCP8.0产品开发\jQuery\案例源码\chapter07\Chapter07截图\图7.3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2803498"/>
            <a:ext cx="5425967" cy="221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D7CCE4-890C-4B93-A1DF-35C28DCCFD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课后作业</a:t>
            </a:r>
            <a:endParaRPr lang="en-US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教员备课时根据班级情况在此添加内容，应区分必做、选做内容，以满足不同层次学员的需求</a:t>
            </a:r>
          </a:p>
          <a:p>
            <a:pPr lvl="0"/>
            <a:r>
              <a:rPr lang="zh-CN" altLang="en-US"/>
              <a:t>预习作业</a:t>
            </a:r>
            <a:endParaRPr lang="en-US" altLang="zh-CN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教员备课时根据班级情况在此添加预习内容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658FB61-38AB-4BDD-AD8F-98391C3F25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1440"/>
            <a:ext cx="9144000" cy="2232025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0" y="1599565"/>
            <a:ext cx="5252720" cy="1293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75790" y="189293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/>
            <a:r>
              <a:rPr lang="zh-CN" altLang="zh-CN" sz="4000" b="1" kern="1400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问题及作业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62555" y="2835910"/>
            <a:ext cx="3811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集中问题</a:t>
            </a:r>
            <a:r>
              <a:rPr lang="en-US" altLang="zh-CN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&amp;</a:t>
            </a:r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课后作业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41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112" y="1125980"/>
            <a:ext cx="2280301" cy="224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1948114" y="3397423"/>
            <a:ext cx="24447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关注课工场</a:t>
            </a:r>
          </a:p>
        </p:txBody>
      </p:sp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4825510" y="3397422"/>
            <a:ext cx="244316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下载</a:t>
            </a:r>
            <a:r>
              <a:rPr lang="en-US" altLang="zh-CN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pic>
        <p:nvPicPr>
          <p:cNvPr id="11" name="图片 2" descr="微信图片_201901251549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5979"/>
            <a:ext cx="2247632" cy="224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42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本章目标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ym typeface="+mn-ea"/>
              </a:rPr>
              <a:t>使用常用简单事件制作网页特效</a:t>
            </a:r>
            <a:endParaRPr lang="zh-CN" altLang="en-US" dirty="0"/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ym typeface="+mn-ea"/>
              </a:rPr>
              <a:t>使用鼠标事件制作主导航特效</a:t>
            </a:r>
            <a:endParaRPr lang="zh-CN" altLang="en-US" dirty="0"/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ym typeface="+mn-ea"/>
              </a:rPr>
              <a:t>使用</a:t>
            </a:r>
            <a:r>
              <a:rPr lang="en-US" altLang="zh-CN" dirty="0">
                <a:sym typeface="+mn-ea"/>
              </a:rPr>
              <a:t>hover( )</a:t>
            </a:r>
            <a:r>
              <a:rPr lang="zh-CN" altLang="en-US" dirty="0">
                <a:sym typeface="+mn-ea"/>
              </a:rPr>
              <a:t>方法制作下拉菜单特效</a:t>
            </a:r>
            <a:endParaRPr lang="zh-CN" altLang="en-US" dirty="0"/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ym typeface="+mn-ea"/>
              </a:rPr>
              <a:t>使用鼠标事件及动画制作页面特效</a:t>
            </a:r>
            <a:endParaRPr lang="zh-CN" altLang="en-US"/>
          </a:p>
        </p:txBody>
      </p:sp>
      <p:pic>
        <p:nvPicPr>
          <p:cNvPr id="8" name="Picture 3" descr="C:\Users\Lenovo\Desktop\修改版\重点.png重点">
            <a:extLst>
              <a:ext uri="{FF2B5EF4-FFF2-40B4-BE49-F238E27FC236}">
                <a16:creationId xmlns:a16="http://schemas.microsoft.com/office/drawing/2014/main" id="{519939D3-144D-4251-A869-F9137EDD4D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37123" y="2287645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3" descr="C:\Users\Lenovo\Desktop\修改版\重点.png重点">
            <a:extLst>
              <a:ext uri="{FF2B5EF4-FFF2-40B4-BE49-F238E27FC236}">
                <a16:creationId xmlns:a16="http://schemas.microsoft.com/office/drawing/2014/main" id="{8AE366EB-9B50-4245-82AF-9A0A618B25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64088" y="1668165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3" descr="C:\Users\Lenovo\Desktop\修改版\重点.png重点">
            <a:extLst>
              <a:ext uri="{FF2B5EF4-FFF2-40B4-BE49-F238E27FC236}">
                <a16:creationId xmlns:a16="http://schemas.microsoft.com/office/drawing/2014/main" id="{302A3C7B-3635-4C35-B4BB-CD2FF7C883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24128" y="1131590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3" descr="C:\Users\Lenovo\Desktop\修改版\重点.png重点">
            <a:extLst>
              <a:ext uri="{FF2B5EF4-FFF2-40B4-BE49-F238E27FC236}">
                <a16:creationId xmlns:a16="http://schemas.microsoft.com/office/drawing/2014/main" id="{2FB1A581-D4AB-48C2-AF98-35F9DAFA78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77283" y="2874703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C5845E-3423-40C6-B6D4-8248853911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775">
                <a:sym typeface="+mn-ea"/>
              </a:rPr>
              <a:t>网页中的事件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ym typeface="+mn-ea"/>
              </a:rPr>
              <a:t>和</a:t>
            </a:r>
            <a:r>
              <a:rPr lang="en-US" altLang="zh-CN" dirty="0" err="1">
                <a:sym typeface="+mn-ea"/>
              </a:rPr>
              <a:t>WinForm</a:t>
            </a:r>
            <a:r>
              <a:rPr lang="zh-CN" altLang="en-US" dirty="0">
                <a:sym typeface="+mn-ea"/>
              </a:rPr>
              <a:t>一样，在网页中的交互也是需要事件来实现的，例如</a:t>
            </a:r>
            <a:r>
              <a:rPr lang="en-US" altLang="zh-CN" dirty="0">
                <a:sym typeface="+mn-ea"/>
              </a:rPr>
              <a:t>tab</a:t>
            </a:r>
            <a:r>
              <a:rPr lang="zh-CN" altLang="en-US" dirty="0">
                <a:sym typeface="+mn-ea"/>
              </a:rPr>
              <a:t>切换效果，可以通过鼠标单击事件来实现</a:t>
            </a:r>
            <a:endParaRPr lang="zh-CN" altLang="en-US"/>
          </a:p>
        </p:txBody>
      </p:sp>
      <p:pic>
        <p:nvPicPr>
          <p:cNvPr id="18437" name="Picture 2" descr="预习作业-3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135" y="2957513"/>
            <a:ext cx="2150269" cy="143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3" descr="预习作业-3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919" y="2957513"/>
            <a:ext cx="2169319" cy="144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275535" y="2903935"/>
            <a:ext cx="1178719" cy="321469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 sz="1350">
              <a:solidFill>
                <a:srgbClr val="FF0000"/>
              </a:solidFill>
            </a:endParaRPr>
          </a:p>
        </p:txBody>
      </p:sp>
      <p:sp>
        <p:nvSpPr>
          <p:cNvPr id="9" name="AutoShape 28"/>
          <p:cNvSpPr>
            <a:spLocks noChangeArrowheads="1"/>
          </p:cNvSpPr>
          <p:nvPr/>
        </p:nvSpPr>
        <p:spPr bwMode="auto">
          <a:xfrm>
            <a:off x="5148776" y="2212035"/>
            <a:ext cx="2089547" cy="321469"/>
          </a:xfrm>
          <a:prstGeom prst="borderCallout1">
            <a:avLst>
              <a:gd name="adj1" fmla="val 215673"/>
              <a:gd name="adj2" fmla="val -15402"/>
              <a:gd name="adj3" fmla="val 99372"/>
              <a:gd name="adj4" fmla="val -463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点击选项卡，切换</a:t>
            </a:r>
            <a:r>
              <a:rPr lang="en-US" altLang="zh-CN" sz="1350" b="1" kern="0" dirty="0">
                <a:solidFill>
                  <a:schemeClr val="bg1"/>
                </a:solidFill>
                <a:latin typeface="+mn-ea"/>
              </a:rPr>
              <a:t>&lt;div&gt;</a:t>
            </a:r>
            <a:endParaRPr lang="zh-CN" altLang="en-US" sz="135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4912A8-E1BC-4E9E-A4F2-3D007DEB9D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775">
                <a:sym typeface="+mn-ea"/>
              </a:rPr>
              <a:t>jQuery</a:t>
            </a:r>
            <a:r>
              <a:rPr sz="2775">
                <a:sym typeface="+mn-ea"/>
              </a:rPr>
              <a:t>中的事件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446" y="860079"/>
            <a:ext cx="8099108" cy="3613785"/>
          </a:xfrm>
        </p:spPr>
        <p:txBody>
          <a:bodyPr/>
          <a:lstStyle/>
          <a:p>
            <a:pPr>
              <a:defRPr/>
            </a:pPr>
            <a:r>
              <a:rPr lang="en-US" altLang="zh-CN" dirty="0" err="1">
                <a:sym typeface="+mn-ea"/>
              </a:rPr>
              <a:t>jQuery</a:t>
            </a:r>
            <a:r>
              <a:rPr lang="zh-CN" altLang="en-US" dirty="0">
                <a:sym typeface="+mn-ea"/>
              </a:rPr>
              <a:t>事件是对</a:t>
            </a:r>
            <a:r>
              <a:rPr lang="en-US" altLang="zh-CN" dirty="0">
                <a:sym typeface="+mn-ea"/>
              </a:rPr>
              <a:t>JavaScript</a:t>
            </a:r>
            <a:r>
              <a:rPr lang="zh-CN" altLang="en-US" dirty="0">
                <a:sym typeface="+mn-ea"/>
              </a:rPr>
              <a:t>事件的封装，常用事件分类</a:t>
            </a:r>
          </a:p>
          <a:p>
            <a:pPr lvl="1">
              <a:defRPr/>
            </a:pPr>
            <a:r>
              <a:rPr lang="zh-CN" altLang="en-US" sz="2100" dirty="0">
                <a:sym typeface="+mn-ea"/>
              </a:rPr>
              <a:t>基础事件</a:t>
            </a:r>
          </a:p>
          <a:p>
            <a:pPr lvl="2">
              <a:defRPr/>
            </a:pPr>
            <a:r>
              <a:rPr lang="zh-CN" altLang="en-US" sz="1800" dirty="0">
                <a:sym typeface="+mn-ea"/>
              </a:rPr>
              <a:t>鼠标事件</a:t>
            </a:r>
            <a:endParaRPr lang="en-US" altLang="zh-CN" sz="1800" dirty="0"/>
          </a:p>
          <a:p>
            <a:pPr lvl="2">
              <a:defRPr/>
            </a:pPr>
            <a:r>
              <a:rPr lang="zh-CN" altLang="en-US" sz="1800" dirty="0">
                <a:sym typeface="+mn-ea"/>
              </a:rPr>
              <a:t>键盘事件</a:t>
            </a:r>
            <a:endParaRPr lang="en-US" altLang="zh-CN" sz="1800" dirty="0"/>
          </a:p>
          <a:p>
            <a:pPr lvl="2">
              <a:defRPr/>
            </a:pPr>
            <a:r>
              <a:rPr lang="en-US" sz="1800" dirty="0">
                <a:sym typeface="+mn-ea"/>
              </a:rPr>
              <a:t>window</a:t>
            </a:r>
            <a:r>
              <a:rPr lang="zh-CN" altLang="en-US" sz="1800" dirty="0">
                <a:sym typeface="+mn-ea"/>
              </a:rPr>
              <a:t>事件</a:t>
            </a:r>
            <a:endParaRPr lang="en-US" altLang="zh-CN" sz="1800" dirty="0"/>
          </a:p>
          <a:p>
            <a:pPr lvl="2">
              <a:defRPr/>
            </a:pPr>
            <a:r>
              <a:rPr lang="zh-CN" altLang="en-US" sz="1800" dirty="0">
                <a:sym typeface="+mn-ea"/>
              </a:rPr>
              <a:t>表单事件</a:t>
            </a:r>
          </a:p>
          <a:p>
            <a:pPr lvl="1">
              <a:defRPr/>
            </a:pPr>
            <a:r>
              <a:rPr lang="zh-CN" altLang="en-US" sz="2100" dirty="0">
                <a:sym typeface="+mn-ea"/>
              </a:rPr>
              <a:t>复合事件</a:t>
            </a:r>
          </a:p>
          <a:p>
            <a:pPr lvl="2">
              <a:defRPr/>
            </a:pPr>
            <a:r>
              <a:rPr lang="zh-CN" altLang="en-US" sz="1976" dirty="0">
                <a:sym typeface="+mn-ea"/>
              </a:rPr>
              <a:t>鼠标光标悬停</a:t>
            </a:r>
            <a:endParaRPr lang="en-US" altLang="zh-CN" sz="1976" dirty="0"/>
          </a:p>
          <a:p>
            <a:pPr lvl="2">
              <a:defRPr/>
            </a:pPr>
            <a:r>
              <a:rPr lang="zh-CN" altLang="en-US" sz="1976" dirty="0">
                <a:sym typeface="+mn-ea"/>
              </a:rPr>
              <a:t>鼠标连续点击</a:t>
            </a:r>
            <a:endParaRPr lang="zh-CN" altLang="en-US" sz="1980" dirty="0">
              <a:sym typeface="+mn-ea"/>
            </a:endParaRPr>
          </a:p>
          <a:p>
            <a:pPr lvl="2"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F81D20-CAE8-408F-9C34-4EAA8075C3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775" dirty="0">
                <a:sym typeface="+mn-ea"/>
              </a:rPr>
              <a:t>鼠标事件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ym typeface="+mn-ea"/>
              </a:rPr>
              <a:t>鼠标事件是当用户在文档上移动或单击鼠标时而产生的事件</a:t>
            </a:r>
            <a:endParaRPr lang="zh-CN" altLang="en-US"/>
          </a:p>
        </p:txBody>
      </p:sp>
      <p:graphicFrame>
        <p:nvGraphicFramePr>
          <p:cNvPr id="9" name="表格 8"/>
          <p:cNvGraphicFramePr/>
          <p:nvPr>
            <p:extLst>
              <p:ext uri="{D42A27DB-BD31-4B8C-83A1-F6EECF244321}">
                <p14:modId xmlns:p14="http://schemas.microsoft.com/office/powerpoint/2010/main" val="2751927859"/>
              </p:ext>
            </p:extLst>
          </p:nvPr>
        </p:nvGraphicFramePr>
        <p:xfrm>
          <a:off x="899161" y="2102168"/>
          <a:ext cx="7374732" cy="2409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0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7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3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方法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描述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执行时机</a:t>
                      </a:r>
                    </a:p>
                  </a:txBody>
                  <a:tcPr marL="51435" marR="51435" marT="0" marB="0" anchor="ctr">
                    <a:solidFill>
                      <a:srgbClr val="0099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click( 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触发或将函数绑定到指定元素的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click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事件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单击鼠标时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3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mouseover( 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触发或将函数绑定到指定元素的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mouseover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事件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鼠标指针移过时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5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mouseout( 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触发或将函数绑定到指定元素的</a:t>
                      </a:r>
                      <a:r>
                        <a:rPr lang="fr-FR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mouseout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事件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鼠标指针移出时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mouseenter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触发或将函数绑定到指定元素的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mouseenter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事件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鼠标指针进入时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mouseleave</a:t>
                      </a: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)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触发或将函数绑定到指定元素的</a:t>
                      </a:r>
                      <a:r>
                        <a:rPr lang="en-US" altLang="zh-CN" sz="14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mouseleave</a:t>
                      </a: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事件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鼠标指针离开时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321B6D-5BF5-4231-A218-CDA0C13386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775" dirty="0">
                <a:sym typeface="+mn-ea"/>
              </a:rPr>
              <a:t>制作当当导航页面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ym typeface="+mn-ea"/>
              </a:rPr>
              <a:t>以</a:t>
            </a:r>
            <a:r>
              <a:rPr lang="en-US" dirty="0" err="1">
                <a:sym typeface="+mn-ea"/>
              </a:rPr>
              <a:t>mouseover</a:t>
            </a:r>
            <a:r>
              <a:rPr lang="en-US" dirty="0">
                <a:sym typeface="+mn-ea"/>
              </a:rPr>
              <a:t>( )</a:t>
            </a:r>
            <a:r>
              <a:rPr lang="zh-CN" altLang="en-US" dirty="0">
                <a:sym typeface="+mn-ea"/>
              </a:rPr>
              <a:t> 与</a:t>
            </a:r>
            <a:r>
              <a:rPr lang="en-US" dirty="0" err="1">
                <a:sym typeface="+mn-ea"/>
              </a:rPr>
              <a:t>mouseout</a:t>
            </a:r>
            <a:r>
              <a:rPr lang="en-US" dirty="0">
                <a:sym typeface="+mn-ea"/>
              </a:rPr>
              <a:t>( )</a:t>
            </a:r>
            <a:r>
              <a:rPr lang="zh-CN" altLang="en-US" dirty="0">
                <a:sym typeface="+mn-ea"/>
              </a:rPr>
              <a:t>方法为例，实现导航菜单</a:t>
            </a:r>
            <a:endParaRPr lang="zh-CN" altLang="en-US" dirty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1516619" y="2383870"/>
            <a:ext cx="5143500" cy="1929887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350" b="1" dirty="0">
                <a:ea typeface="宋体" panose="02010600030101010101" pitchFamily="2" charset="-122"/>
              </a:rPr>
              <a:t>$(".</a:t>
            </a:r>
            <a:r>
              <a:rPr lang="en-US" sz="1350" b="1" dirty="0" err="1">
                <a:ea typeface="宋体" panose="02010600030101010101" pitchFamily="2" charset="-122"/>
              </a:rPr>
              <a:t>nav-ul</a:t>
            </a:r>
            <a:r>
              <a:rPr lang="en-US" sz="1350" b="1" dirty="0">
                <a:ea typeface="宋体" panose="02010600030101010101" pitchFamily="2" charset="-122"/>
              </a:rPr>
              <a:t> a").</a:t>
            </a:r>
            <a:r>
              <a:rPr lang="en-US" sz="1350" b="1" dirty="0" err="1">
                <a:solidFill>
                  <a:srgbClr val="FF0000"/>
                </a:solidFill>
                <a:ea typeface="宋体" panose="02010600030101010101" pitchFamily="2" charset="-122"/>
              </a:rPr>
              <a:t>mouseover</a:t>
            </a:r>
            <a:r>
              <a:rPr lang="en-US" sz="1350" b="1" dirty="0">
                <a:ea typeface="宋体" panose="02010600030101010101" pitchFamily="2" charset="-122"/>
              </a:rPr>
              <a:t>(function(){</a:t>
            </a:r>
          </a:p>
          <a:p>
            <a:pPr>
              <a:lnSpc>
                <a:spcPct val="150000"/>
              </a:lnSpc>
              <a:defRPr/>
            </a:pPr>
            <a:r>
              <a:rPr lang="en-US" sz="1350" b="1" dirty="0">
                <a:ea typeface="宋体" panose="02010600030101010101" pitchFamily="2" charset="-122"/>
              </a:rPr>
              <a:t>	$(this).</a:t>
            </a:r>
            <a:r>
              <a:rPr lang="en-US" sz="1350" b="1" dirty="0" err="1">
                <a:ea typeface="宋体" panose="02010600030101010101" pitchFamily="2" charset="-122"/>
              </a:rPr>
              <a:t>css</a:t>
            </a:r>
            <a:r>
              <a:rPr lang="en-US" sz="1350" b="1" dirty="0">
                <a:ea typeface="宋体" panose="02010600030101010101" pitchFamily="2" charset="-122"/>
              </a:rPr>
              <a:t>("background-color","#f01e28");</a:t>
            </a:r>
          </a:p>
          <a:p>
            <a:pPr>
              <a:lnSpc>
                <a:spcPct val="150000"/>
              </a:lnSpc>
              <a:defRPr/>
            </a:pPr>
            <a:r>
              <a:rPr lang="en-US" sz="1350" b="1" dirty="0">
                <a:ea typeface="宋体" panose="02010600030101010101" pitchFamily="2" charset="-122"/>
              </a:rPr>
              <a:t>});</a:t>
            </a:r>
          </a:p>
          <a:p>
            <a:pPr>
              <a:lnSpc>
                <a:spcPct val="150000"/>
              </a:lnSpc>
              <a:defRPr/>
            </a:pPr>
            <a:r>
              <a:rPr lang="en-US" sz="1350" b="1" dirty="0">
                <a:ea typeface="宋体" panose="02010600030101010101" pitchFamily="2" charset="-122"/>
              </a:rPr>
              <a:t>$(".</a:t>
            </a:r>
            <a:r>
              <a:rPr lang="en-US" sz="1350" b="1" dirty="0" err="1">
                <a:ea typeface="宋体" panose="02010600030101010101" pitchFamily="2" charset="-122"/>
              </a:rPr>
              <a:t>nav-ul</a:t>
            </a:r>
            <a:r>
              <a:rPr lang="en-US" sz="1350" b="1" dirty="0">
                <a:ea typeface="宋体" panose="02010600030101010101" pitchFamily="2" charset="-122"/>
              </a:rPr>
              <a:t> a").</a:t>
            </a:r>
            <a:r>
              <a:rPr lang="en-US" sz="1350" b="1" dirty="0" err="1">
                <a:solidFill>
                  <a:srgbClr val="FF0000"/>
                </a:solidFill>
                <a:ea typeface="宋体" panose="02010600030101010101" pitchFamily="2" charset="-122"/>
              </a:rPr>
              <a:t>mouseout</a:t>
            </a:r>
            <a:r>
              <a:rPr lang="en-US" sz="1350" b="1" dirty="0">
                <a:ea typeface="宋体" panose="02010600030101010101" pitchFamily="2" charset="-122"/>
              </a:rPr>
              <a:t>(function(){</a:t>
            </a:r>
          </a:p>
          <a:p>
            <a:pPr>
              <a:lnSpc>
                <a:spcPct val="150000"/>
              </a:lnSpc>
              <a:defRPr/>
            </a:pPr>
            <a:r>
              <a:rPr lang="en-US" sz="1350" b="1" dirty="0">
                <a:ea typeface="宋体" panose="02010600030101010101" pitchFamily="2" charset="-122"/>
              </a:rPr>
              <a:t>	$(this).</a:t>
            </a:r>
            <a:r>
              <a:rPr lang="en-US" sz="1350" b="1" dirty="0" err="1">
                <a:ea typeface="宋体" panose="02010600030101010101" pitchFamily="2" charset="-122"/>
              </a:rPr>
              <a:t>css</a:t>
            </a:r>
            <a:r>
              <a:rPr lang="en-US" sz="1350" b="1" dirty="0">
                <a:ea typeface="宋体" panose="02010600030101010101" pitchFamily="2" charset="-122"/>
              </a:rPr>
              <a:t>("background-color","#ff2832");</a:t>
            </a:r>
          </a:p>
          <a:p>
            <a:pPr>
              <a:lnSpc>
                <a:spcPct val="150000"/>
              </a:lnSpc>
              <a:defRPr/>
            </a:pPr>
            <a:r>
              <a:rPr lang="en-US" sz="1350" b="1" dirty="0">
                <a:ea typeface="宋体" panose="02010600030101010101" pitchFamily="2" charset="-122"/>
              </a:rPr>
              <a:t>});</a:t>
            </a:r>
            <a:endParaRPr lang="zh-CN" altLang="zh-CN" sz="1350" b="1" dirty="0" err="1">
              <a:ea typeface="宋体" panose="02010600030101010101" pitchFamily="2" charset="-122"/>
            </a:endParaRPr>
          </a:p>
        </p:txBody>
      </p:sp>
      <p:sp>
        <p:nvSpPr>
          <p:cNvPr id="7" name="线形标注 1 6"/>
          <p:cNvSpPr/>
          <p:nvPr/>
        </p:nvSpPr>
        <p:spPr bwMode="auto">
          <a:xfrm>
            <a:off x="2718913" y="1898094"/>
            <a:ext cx="1747925" cy="321469"/>
          </a:xfrm>
          <a:prstGeom prst="borderCallout1">
            <a:avLst>
              <a:gd name="adj1" fmla="val 219381"/>
              <a:gd name="adj2" fmla="val 27335"/>
              <a:gd name="adj3" fmla="val 92442"/>
              <a:gd name="adj4" fmla="val 40031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当鼠标移过菜单时</a:t>
            </a:r>
          </a:p>
        </p:txBody>
      </p:sp>
      <p:sp>
        <p:nvSpPr>
          <p:cNvPr id="18" name="线形标注 1 17"/>
          <p:cNvSpPr/>
          <p:nvPr/>
        </p:nvSpPr>
        <p:spPr bwMode="auto">
          <a:xfrm>
            <a:off x="3494731" y="3029019"/>
            <a:ext cx="1782197" cy="321469"/>
          </a:xfrm>
          <a:prstGeom prst="borderCallout1">
            <a:avLst>
              <a:gd name="adj1" fmla="val 130765"/>
              <a:gd name="adj2" fmla="val -20050"/>
              <a:gd name="adj3" fmla="val 47177"/>
              <a:gd name="adj4" fmla="val -1928"/>
            </a:avLst>
          </a:prstGeom>
          <a:solidFill>
            <a:srgbClr val="0099D8"/>
          </a:solidFill>
          <a:ln w="38100" algn="ctr">
            <a:solidFill>
              <a:srgbClr val="0099D8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0" hangingPunct="0"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>
                <a:solidFill>
                  <a:schemeClr val="bg1"/>
                </a:solidFill>
                <a:latin typeface="+mn-ea"/>
              </a:rPr>
              <a:t>当鼠标移出菜单时</a:t>
            </a:r>
          </a:p>
        </p:txBody>
      </p:sp>
      <p:pic>
        <p:nvPicPr>
          <p:cNvPr id="2050" name="Picture 2" descr="F:\2016年工作\ACCP8.0产品开发\jQuery\案例源码\chapter07\Chapter07截图\图7.3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22" y="2607265"/>
            <a:ext cx="6239879" cy="150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646087FC-3943-4D0A-89F3-B86B0D8F08A9}"/>
              </a:ext>
            </a:extLst>
          </p:cNvPr>
          <p:cNvGrpSpPr/>
          <p:nvPr/>
        </p:nvGrpSpPr>
        <p:grpSpPr>
          <a:xfrm>
            <a:off x="274689" y="2306002"/>
            <a:ext cx="436880" cy="531495"/>
            <a:chOff x="3548698" y="2423160"/>
            <a:chExt cx="436880" cy="531495"/>
          </a:xfrm>
        </p:grpSpPr>
        <p:sp>
          <p:nvSpPr>
            <p:cNvPr id="21" name="TextBox 65">
              <a:extLst>
                <a:ext uri="{FF2B5EF4-FFF2-40B4-BE49-F238E27FC236}">
                  <a16:creationId xmlns:a16="http://schemas.microsoft.com/office/drawing/2014/main" id="{58009949-367B-4559-AED1-5A78DDA0770D}"/>
                </a:ext>
              </a:extLst>
            </p:cNvPr>
            <p:cNvSpPr txBox="1"/>
            <p:nvPr/>
          </p:nvSpPr>
          <p:spPr>
            <a:xfrm>
              <a:off x="3548698" y="270954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2" name="图片 21" descr="C:\Users\Lenovo\Desktop\icon\电脑.png电脑">
              <a:extLst>
                <a:ext uri="{FF2B5EF4-FFF2-40B4-BE49-F238E27FC236}">
                  <a16:creationId xmlns:a16="http://schemas.microsoft.com/office/drawing/2014/main" id="{144340AB-ED79-4D84-A0B0-0294C1AB7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27438" y="2423160"/>
              <a:ext cx="279400" cy="278765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E333440-6221-4283-8BE9-EE5B10CCCA5B}"/>
              </a:ext>
            </a:extLst>
          </p:cNvPr>
          <p:cNvGrpSpPr/>
          <p:nvPr/>
        </p:nvGrpSpPr>
        <p:grpSpPr>
          <a:xfrm>
            <a:off x="2652186" y="4534072"/>
            <a:ext cx="3132349" cy="321469"/>
            <a:chOff x="2555776" y="4614386"/>
            <a:chExt cx="3132349" cy="321469"/>
          </a:xfrm>
        </p:grpSpPr>
        <p:sp>
          <p:nvSpPr>
            <p:cNvPr id="24" name="圆角矩形 7">
              <a:extLst>
                <a:ext uri="{FF2B5EF4-FFF2-40B4-BE49-F238E27FC236}">
                  <a16:creationId xmlns:a16="http://schemas.microsoft.com/office/drawing/2014/main" id="{250F2EF0-08A8-4F77-9376-3B6F307EE918}"/>
                </a:ext>
              </a:extLst>
            </p:cNvPr>
            <p:cNvSpPr/>
            <p:nvPr/>
          </p:nvSpPr>
          <p:spPr bwMode="auto">
            <a:xfrm>
              <a:off x="2555776" y="4614386"/>
              <a:ext cx="342601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sp>
          <p:nvSpPr>
            <p:cNvPr id="25" name="圆角矩形 8">
              <a:extLst>
                <a:ext uri="{FF2B5EF4-FFF2-40B4-BE49-F238E27FC236}">
                  <a16:creationId xmlns:a16="http://schemas.microsoft.com/office/drawing/2014/main" id="{7EC30DDD-853D-4511-ACF3-699E6A2DCF72}"/>
                </a:ext>
              </a:extLst>
            </p:cNvPr>
            <p:cNvSpPr/>
            <p:nvPr/>
          </p:nvSpPr>
          <p:spPr bwMode="auto">
            <a:xfrm>
              <a:off x="2947320" y="4614386"/>
              <a:ext cx="2740805" cy="321469"/>
            </a:xfrm>
            <a:prstGeom prst="roundRect">
              <a:avLst/>
            </a:prstGeom>
            <a:solidFill>
              <a:srgbClr val="0099D8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zh-CN">
                  <a:solidFill>
                    <a:schemeClr val="tx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/>
            </a:p>
          </p:txBody>
        </p:sp>
        <p:pic>
          <p:nvPicPr>
            <p:cNvPr id="26" name="Picture 8" descr="说话气泡new">
              <a:extLst>
                <a:ext uri="{FF2B5EF4-FFF2-40B4-BE49-F238E27FC236}">
                  <a16:creationId xmlns:a16="http://schemas.microsoft.com/office/drawing/2014/main" id="{24EBC6CD-AC70-4850-BACB-D913D16DA4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644057"/>
              <a:ext cx="391544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10">
              <a:extLst>
                <a:ext uri="{FF2B5EF4-FFF2-40B4-BE49-F238E27FC236}">
                  <a16:creationId xmlns:a16="http://schemas.microsoft.com/office/drawing/2014/main" id="{25A720F7-0107-4CBA-904C-AA14355F2365}"/>
                </a:ext>
              </a:extLst>
            </p:cNvPr>
            <p:cNvSpPr txBox="1"/>
            <p:nvPr/>
          </p:nvSpPr>
          <p:spPr bwMode="auto">
            <a:xfrm>
              <a:off x="3049946" y="4647723"/>
              <a:ext cx="2441695" cy="27699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r>
                <a:rPr lang="zh-CN" altLang="en-US" sz="1200" b="1" spc="225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：当当图书导航</a:t>
              </a: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1A318F-C2D1-417F-9AC4-194A1B0BA6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r>
              <a:rPr lang="en-US" altLang="zh-CN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18" grpId="0" bldLvl="0" animBg="1"/>
    </p:bldLst>
  </p:timing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2987</Words>
  <Application>Microsoft Office PowerPoint</Application>
  <PresentationFormat>全屏显示(16:9)</PresentationFormat>
  <Paragraphs>467</Paragraphs>
  <Slides>42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宋体</vt:lpstr>
      <vt:lpstr>微软雅黑</vt:lpstr>
      <vt:lpstr>Arial</vt:lpstr>
      <vt:lpstr>Calibri</vt:lpstr>
      <vt:lpstr>Times New Roman</vt:lpstr>
      <vt:lpstr>Webdings</vt:lpstr>
      <vt:lpstr>Wingdings</vt:lpstr>
      <vt:lpstr>1_自定义设计方案</vt:lpstr>
      <vt:lpstr>第三章 jQuery事件与特效</vt:lpstr>
      <vt:lpstr>PowerPoint 演示文稿</vt:lpstr>
      <vt:lpstr>预习检查</vt:lpstr>
      <vt:lpstr>本章任务</vt:lpstr>
      <vt:lpstr>本章目标</vt:lpstr>
      <vt:lpstr>网页中的事件</vt:lpstr>
      <vt:lpstr>jQuery中的事件</vt:lpstr>
      <vt:lpstr>鼠标事件</vt:lpstr>
      <vt:lpstr>制作当当导航页面</vt:lpstr>
      <vt:lpstr>鼠标事件方法的区别</vt:lpstr>
      <vt:lpstr>键盘事件</vt:lpstr>
      <vt:lpstr>键盘事件</vt:lpstr>
      <vt:lpstr>浏览器事件</vt:lpstr>
      <vt:lpstr>练习1—制作京东首页右侧固定层2-1</vt:lpstr>
      <vt:lpstr>练习1—制作京东首页右侧固定层2-2</vt:lpstr>
      <vt:lpstr>共性问题集中讲解</vt:lpstr>
      <vt:lpstr>绑定事件与移除事件</vt:lpstr>
      <vt:lpstr>绑定事件</vt:lpstr>
      <vt:lpstr>绑定单个事件</vt:lpstr>
      <vt:lpstr>绑定多个事件</vt:lpstr>
      <vt:lpstr>移除事件</vt:lpstr>
      <vt:lpstr>Tab切换页面</vt:lpstr>
      <vt:lpstr>复合事件</vt:lpstr>
      <vt:lpstr>hover()方法</vt:lpstr>
      <vt:lpstr>toggle()方法3-1</vt:lpstr>
      <vt:lpstr>toggle()方法3-2</vt:lpstr>
      <vt:lpstr>toggle()方法3-3</vt:lpstr>
      <vt:lpstr>小结</vt:lpstr>
      <vt:lpstr>练习2—仿京东左侧菜单</vt:lpstr>
      <vt:lpstr>共性问题集中讲解</vt:lpstr>
      <vt:lpstr>jQuery动画效果</vt:lpstr>
      <vt:lpstr>控制元素的显示及隐藏</vt:lpstr>
      <vt:lpstr>改变元素的透明度</vt:lpstr>
      <vt:lpstr>改变元素的高度</vt:lpstr>
      <vt:lpstr>自定义动画</vt:lpstr>
      <vt:lpstr>英雄难过棍子关</vt:lpstr>
      <vt:lpstr>练习3—制作京东常见问题分类页面</vt:lpstr>
      <vt:lpstr>共性问题集中讲解</vt:lpstr>
      <vt:lpstr>总结</vt:lpstr>
      <vt:lpstr>作业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meng.zhang(张萌)</dc:creator>
  <cp:lastModifiedBy>Leon</cp:lastModifiedBy>
  <cp:revision>610</cp:revision>
  <dcterms:created xsi:type="dcterms:W3CDTF">2013-09-17T02:35:00Z</dcterms:created>
  <dcterms:modified xsi:type="dcterms:W3CDTF">2019-02-27T05:49:22Z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